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9" r:id="rId2"/>
    <p:sldId id="294" r:id="rId3"/>
    <p:sldId id="293" r:id="rId4"/>
    <p:sldId id="281" r:id="rId5"/>
    <p:sldId id="285" r:id="rId6"/>
    <p:sldId id="283" r:id="rId7"/>
    <p:sldId id="265" r:id="rId8"/>
    <p:sldId id="298" r:id="rId9"/>
    <p:sldId id="297" r:id="rId10"/>
    <p:sldId id="295" r:id="rId11"/>
  </p:sldIdLst>
  <p:sldSz cx="9144000" cy="6858000" type="screen4x3"/>
  <p:notesSz cx="6669088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ira Sardao" initials="M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CF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99" autoAdjust="0"/>
    <p:restoredTop sz="98413" autoAdjust="0"/>
  </p:normalViewPr>
  <p:slideViewPr>
    <p:cSldViewPr>
      <p:cViewPr>
        <p:scale>
          <a:sx n="90" d="100"/>
          <a:sy n="90" d="100"/>
        </p:scale>
        <p:origin x="-59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294EFF-51B8-CC46-9578-FA2C629C7357}" type="doc">
      <dgm:prSet loTypeId="urn:microsoft.com/office/officeart/2005/8/layout/cycle2" loCatId="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8B6CBD9-4B9B-4F4A-98C5-7A4F7650B285}">
      <dgm:prSet phldrT="[Text]" custT="1"/>
      <dgm:spPr/>
      <dgm:t>
        <a:bodyPr/>
        <a:lstStyle/>
        <a:p>
          <a:r>
            <a:rPr lang="en-US" sz="1100" b="1" dirty="0" smtClean="0"/>
            <a:t>FEBRABAN</a:t>
          </a:r>
          <a:endParaRPr lang="en-US" sz="1100" b="1" dirty="0"/>
        </a:p>
      </dgm:t>
    </dgm:pt>
    <dgm:pt modelId="{2162F104-8951-394C-8574-5C64EF4B79CC}" type="parTrans" cxnId="{D26B65D4-8D51-FB4B-805A-D9653C8602FE}">
      <dgm:prSet/>
      <dgm:spPr/>
      <dgm:t>
        <a:bodyPr/>
        <a:lstStyle/>
        <a:p>
          <a:endParaRPr lang="en-US"/>
        </a:p>
      </dgm:t>
    </dgm:pt>
    <dgm:pt modelId="{A050DC09-CF34-8043-8759-08D3BDAC79B5}" type="sibTrans" cxnId="{D26B65D4-8D51-FB4B-805A-D9653C8602FE}">
      <dgm:prSet/>
      <dgm:spPr/>
      <dgm:t>
        <a:bodyPr/>
        <a:lstStyle/>
        <a:p>
          <a:endParaRPr lang="en-US"/>
        </a:p>
      </dgm:t>
    </dgm:pt>
    <dgm:pt modelId="{C3B5AE24-8035-2249-82A4-7E3D559F0BDE}">
      <dgm:prSet phldrT="[Text]" custT="1"/>
      <dgm:spPr/>
      <dgm:t>
        <a:bodyPr/>
        <a:lstStyle/>
        <a:p>
          <a:r>
            <a:rPr lang="en-US" sz="1100" b="1" dirty="0" smtClean="0"/>
            <a:t>ABRASCA</a:t>
          </a:r>
          <a:endParaRPr lang="en-US" sz="1100" b="1" dirty="0"/>
        </a:p>
      </dgm:t>
    </dgm:pt>
    <dgm:pt modelId="{2A9F85C1-1350-094C-9691-2887E32F4F8B}" type="parTrans" cxnId="{CCD45919-54FF-0B41-82EF-C3B2B5FA0BA9}">
      <dgm:prSet/>
      <dgm:spPr/>
      <dgm:t>
        <a:bodyPr/>
        <a:lstStyle/>
        <a:p>
          <a:endParaRPr lang="en-US"/>
        </a:p>
      </dgm:t>
    </dgm:pt>
    <dgm:pt modelId="{45F7CA88-33D0-7643-9508-D992939770D5}" type="sibTrans" cxnId="{CCD45919-54FF-0B41-82EF-C3B2B5FA0BA9}">
      <dgm:prSet/>
      <dgm:spPr/>
      <dgm:t>
        <a:bodyPr/>
        <a:lstStyle/>
        <a:p>
          <a:endParaRPr lang="en-US"/>
        </a:p>
      </dgm:t>
    </dgm:pt>
    <dgm:pt modelId="{81779905-2286-7847-8AD3-F1A3DEA77D2C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100" b="1" dirty="0" smtClean="0"/>
            <a:t>BMF&amp;</a:t>
          </a:r>
        </a:p>
        <a:p>
          <a:r>
            <a:rPr lang="en-US" sz="1100" b="1" dirty="0" smtClean="0"/>
            <a:t>BOVESPA</a:t>
          </a:r>
          <a:endParaRPr lang="en-US" sz="1100" b="1" dirty="0"/>
        </a:p>
      </dgm:t>
    </dgm:pt>
    <dgm:pt modelId="{ED2D7492-463B-1F42-BE22-053662D05793}" type="parTrans" cxnId="{B95F680B-3BC5-FE43-867F-AFC5D9027EC0}">
      <dgm:prSet/>
      <dgm:spPr/>
      <dgm:t>
        <a:bodyPr/>
        <a:lstStyle/>
        <a:p>
          <a:endParaRPr lang="en-US"/>
        </a:p>
      </dgm:t>
    </dgm:pt>
    <dgm:pt modelId="{C63BF03E-E61C-E743-A713-9658B65DB5ED}" type="sibTrans" cxnId="{B95F680B-3BC5-FE43-867F-AFC5D9027EC0}">
      <dgm:prSet/>
      <dgm:spPr/>
      <dgm:t>
        <a:bodyPr/>
        <a:lstStyle/>
        <a:p>
          <a:endParaRPr lang="en-US"/>
        </a:p>
      </dgm:t>
    </dgm:pt>
    <dgm:pt modelId="{C1F0CEDB-FD6E-4545-B32C-75557007B5AC}">
      <dgm:prSet phldrT="[Text]" custT="1"/>
      <dgm:spPr>
        <a:solidFill>
          <a:srgbClr val="FFFF00"/>
        </a:solidFill>
        <a:ln>
          <a:solidFill>
            <a:srgbClr val="000000"/>
          </a:solidFill>
        </a:ln>
      </dgm:spPr>
      <dgm:t>
        <a:bodyPr/>
        <a:lstStyle/>
        <a:p>
          <a:r>
            <a:rPr lang="en-US" sz="1100" b="1" dirty="0" smtClean="0">
              <a:solidFill>
                <a:schemeClr val="tx1"/>
              </a:solidFill>
            </a:rPr>
            <a:t>IBR</a:t>
          </a:r>
          <a:r>
            <a:rPr lang="en-US" sz="1100" dirty="0" smtClean="0">
              <a:solidFill>
                <a:schemeClr val="tx1"/>
              </a:solidFill>
            </a:rPr>
            <a:t>I</a:t>
          </a:r>
          <a:endParaRPr lang="en-US" sz="1100" dirty="0">
            <a:solidFill>
              <a:schemeClr val="tx1"/>
            </a:solidFill>
          </a:endParaRPr>
        </a:p>
      </dgm:t>
    </dgm:pt>
    <dgm:pt modelId="{255D23E6-C58D-ED41-B3FC-7586FF546AF3}" type="parTrans" cxnId="{205EC604-5000-2841-80E6-8F50BA64B9AB}">
      <dgm:prSet/>
      <dgm:spPr/>
      <dgm:t>
        <a:bodyPr/>
        <a:lstStyle/>
        <a:p>
          <a:endParaRPr lang="en-US"/>
        </a:p>
      </dgm:t>
    </dgm:pt>
    <dgm:pt modelId="{68584C8A-9E84-3C4C-9456-69F965283ADC}" type="sibTrans" cxnId="{205EC604-5000-2841-80E6-8F50BA64B9AB}">
      <dgm:prSet/>
      <dgm:spPr/>
      <dgm:t>
        <a:bodyPr/>
        <a:lstStyle/>
        <a:p>
          <a:endParaRPr lang="en-US"/>
        </a:p>
      </dgm:t>
    </dgm:pt>
    <dgm:pt modelId="{F96AD953-02B8-4D49-848A-375F853931B9}">
      <dgm:prSet phldrT="[Text]" custT="1"/>
      <dgm:spPr>
        <a:solidFill>
          <a:srgbClr val="800000"/>
        </a:solidFill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</a:rPr>
            <a:t>IBGC</a:t>
          </a:r>
          <a:endParaRPr lang="en-US" sz="1100" b="1" dirty="0">
            <a:solidFill>
              <a:srgbClr val="FFFFFF"/>
            </a:solidFill>
          </a:endParaRPr>
        </a:p>
      </dgm:t>
    </dgm:pt>
    <dgm:pt modelId="{044ADD0B-EE8D-4340-A325-2B6C218FAF76}" type="parTrans" cxnId="{F3FD1D9F-864F-BD42-9943-175FA6B1B01E}">
      <dgm:prSet/>
      <dgm:spPr/>
      <dgm:t>
        <a:bodyPr/>
        <a:lstStyle/>
        <a:p>
          <a:endParaRPr lang="en-US"/>
        </a:p>
      </dgm:t>
    </dgm:pt>
    <dgm:pt modelId="{EA81AC1E-DE61-9248-8489-5C356D0062FE}" type="sibTrans" cxnId="{F3FD1D9F-864F-BD42-9943-175FA6B1B01E}">
      <dgm:prSet/>
      <dgm:spPr/>
      <dgm:t>
        <a:bodyPr/>
        <a:lstStyle/>
        <a:p>
          <a:endParaRPr lang="en-US"/>
        </a:p>
      </dgm:t>
    </dgm:pt>
    <dgm:pt modelId="{FFFC9410-2D51-AF48-AAA0-85257C513D4F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100" b="1" dirty="0" smtClean="0">
              <a:solidFill>
                <a:srgbClr val="000000"/>
              </a:solidFill>
            </a:rPr>
            <a:t>CFC</a:t>
          </a:r>
          <a:endParaRPr lang="en-US" sz="1100" b="1" dirty="0">
            <a:solidFill>
              <a:srgbClr val="000000"/>
            </a:solidFill>
          </a:endParaRPr>
        </a:p>
      </dgm:t>
    </dgm:pt>
    <dgm:pt modelId="{0B42BD71-6536-E445-A1DC-98A999141C36}" type="parTrans" cxnId="{C5FADCEF-97FF-1847-A133-9A9B4B93E692}">
      <dgm:prSet/>
      <dgm:spPr/>
      <dgm:t>
        <a:bodyPr/>
        <a:lstStyle/>
        <a:p>
          <a:endParaRPr lang="en-US"/>
        </a:p>
      </dgm:t>
    </dgm:pt>
    <dgm:pt modelId="{685E5C18-EC11-EE4D-B594-2A9D1324F7C6}" type="sibTrans" cxnId="{C5FADCEF-97FF-1847-A133-9A9B4B93E692}">
      <dgm:prSet/>
      <dgm:spPr/>
      <dgm:t>
        <a:bodyPr/>
        <a:lstStyle/>
        <a:p>
          <a:endParaRPr lang="en-US"/>
        </a:p>
      </dgm:t>
    </dgm:pt>
    <dgm:pt modelId="{760940C7-6786-C24B-9704-29CCC8107EE4}">
      <dgm:prSet phldrT="[Text]" custT="1"/>
      <dgm:spPr>
        <a:solidFill>
          <a:srgbClr val="008000"/>
        </a:solidFill>
      </dgm:spPr>
      <dgm:t>
        <a:bodyPr/>
        <a:lstStyle/>
        <a:p>
          <a:r>
            <a:rPr lang="en-US" sz="1100" b="1" dirty="0" smtClean="0"/>
            <a:t>ANEFAC</a:t>
          </a:r>
          <a:endParaRPr lang="en-US" sz="1100" b="1" dirty="0"/>
        </a:p>
      </dgm:t>
    </dgm:pt>
    <dgm:pt modelId="{A3E45934-DEC4-C048-9E1B-3E6551DD3729}" type="parTrans" cxnId="{3978AE94-979E-5C4E-89EA-1C5237531C72}">
      <dgm:prSet/>
      <dgm:spPr/>
      <dgm:t>
        <a:bodyPr/>
        <a:lstStyle/>
        <a:p>
          <a:endParaRPr lang="en-US"/>
        </a:p>
      </dgm:t>
    </dgm:pt>
    <dgm:pt modelId="{C4886DB6-149A-164F-8B98-BDF081FF2BD6}" type="sibTrans" cxnId="{3978AE94-979E-5C4E-89EA-1C5237531C72}">
      <dgm:prSet/>
      <dgm:spPr>
        <a:solidFill>
          <a:srgbClr val="008000"/>
        </a:solidFill>
      </dgm:spPr>
      <dgm:t>
        <a:bodyPr/>
        <a:lstStyle/>
        <a:p>
          <a:endParaRPr lang="en-US"/>
        </a:p>
      </dgm:t>
    </dgm:pt>
    <dgm:pt modelId="{F962DCBA-2E7E-B84F-A1D4-91A7F9639C8E}">
      <dgm:prSet phldrT="[Text]" custT="1"/>
      <dgm:spPr>
        <a:solidFill>
          <a:srgbClr val="008040"/>
        </a:solidFill>
      </dgm:spPr>
      <dgm:t>
        <a:bodyPr/>
        <a:lstStyle/>
        <a:p>
          <a:r>
            <a:rPr lang="en-US" sz="1100" b="1" dirty="0" smtClean="0"/>
            <a:t>CPC/CODIM</a:t>
          </a:r>
          <a:endParaRPr lang="en-US" sz="1100" b="1" dirty="0"/>
        </a:p>
      </dgm:t>
    </dgm:pt>
    <dgm:pt modelId="{44848AE6-E591-B94A-9950-A848E564D5E5}" type="parTrans" cxnId="{937E21E4-DEE2-AD4B-9EE9-78658E84DCDB}">
      <dgm:prSet/>
      <dgm:spPr/>
      <dgm:t>
        <a:bodyPr/>
        <a:lstStyle/>
        <a:p>
          <a:endParaRPr lang="en-US"/>
        </a:p>
      </dgm:t>
    </dgm:pt>
    <dgm:pt modelId="{711F2D75-A904-B44E-8326-FD8B6CCB8FFD}" type="sibTrans" cxnId="{937E21E4-DEE2-AD4B-9EE9-78658E84DCDB}">
      <dgm:prSet/>
      <dgm:spPr>
        <a:solidFill>
          <a:srgbClr val="008040"/>
        </a:solidFill>
      </dgm:spPr>
      <dgm:t>
        <a:bodyPr/>
        <a:lstStyle/>
        <a:p>
          <a:endParaRPr lang="en-US"/>
        </a:p>
      </dgm:t>
    </dgm:pt>
    <dgm:pt modelId="{A1CBF53C-EC73-4047-B7EF-CC1A4E41E615}">
      <dgm:prSet phldrT="[Text]" custT="1"/>
      <dgm:spPr>
        <a:solidFill>
          <a:srgbClr val="80FF00"/>
        </a:solidFill>
      </dgm:spPr>
      <dgm:t>
        <a:bodyPr/>
        <a:lstStyle/>
        <a:p>
          <a:r>
            <a:rPr lang="en-US" sz="1100" b="1" dirty="0" smtClean="0">
              <a:solidFill>
                <a:srgbClr val="000000"/>
              </a:solidFill>
            </a:rPr>
            <a:t>IBRACON</a:t>
          </a:r>
          <a:endParaRPr lang="en-US" sz="1100" b="1" dirty="0">
            <a:solidFill>
              <a:srgbClr val="000000"/>
            </a:solidFill>
          </a:endParaRPr>
        </a:p>
      </dgm:t>
    </dgm:pt>
    <dgm:pt modelId="{51743358-1DD7-F74C-874A-FE8154801B22}" type="parTrans" cxnId="{DA77041B-8C8F-2942-B30A-602FC1C4B167}">
      <dgm:prSet/>
      <dgm:spPr/>
      <dgm:t>
        <a:bodyPr/>
        <a:lstStyle/>
        <a:p>
          <a:endParaRPr lang="en-US"/>
        </a:p>
      </dgm:t>
    </dgm:pt>
    <dgm:pt modelId="{3CEDCA31-9B7A-0F49-B63F-DE05893489CB}" type="sibTrans" cxnId="{DA77041B-8C8F-2942-B30A-602FC1C4B167}">
      <dgm:prSet/>
      <dgm:spPr>
        <a:solidFill>
          <a:srgbClr val="80FF00"/>
        </a:solidFill>
      </dgm:spPr>
      <dgm:t>
        <a:bodyPr/>
        <a:lstStyle/>
        <a:p>
          <a:endParaRPr lang="en-US"/>
        </a:p>
      </dgm:t>
    </dgm:pt>
    <dgm:pt modelId="{DA666FEC-ECD9-7440-9BB4-B096079DDFF7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100" b="1" dirty="0" smtClean="0"/>
            <a:t>BRAIN</a:t>
          </a:r>
          <a:endParaRPr lang="en-US" sz="1100" b="1" dirty="0"/>
        </a:p>
      </dgm:t>
    </dgm:pt>
    <dgm:pt modelId="{2CEC01DD-0D48-DC43-9A3A-0C62E199978C}" type="parTrans" cxnId="{E5B911E6-679C-3741-8CFC-09799F82D808}">
      <dgm:prSet/>
      <dgm:spPr/>
      <dgm:t>
        <a:bodyPr/>
        <a:lstStyle/>
        <a:p>
          <a:endParaRPr lang="en-US"/>
        </a:p>
      </dgm:t>
    </dgm:pt>
    <dgm:pt modelId="{BDAC1D19-5D6B-3C4D-984B-FCFA6F227030}" type="sibTrans" cxnId="{E5B911E6-679C-3741-8CFC-09799F82D808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8A197200-7DDD-0F45-906C-E508216A3EF2}">
      <dgm:prSet phldrT="[Text]" custT="1"/>
      <dgm:spPr>
        <a:solidFill>
          <a:srgbClr val="FF6600"/>
        </a:solidFill>
      </dgm:spPr>
      <dgm:t>
        <a:bodyPr/>
        <a:lstStyle/>
        <a:p>
          <a:r>
            <a:rPr lang="en-US" sz="1100" b="1" dirty="0" err="1" smtClean="0">
              <a:solidFill>
                <a:srgbClr val="000000"/>
              </a:solidFill>
            </a:rPr>
            <a:t>iTAU</a:t>
          </a:r>
          <a:r>
            <a:rPr lang="en-US" sz="1100" b="1" dirty="0" smtClean="0">
              <a:solidFill>
                <a:srgbClr val="000000"/>
              </a:solidFill>
            </a:rPr>
            <a:t>-UNIBANCO</a:t>
          </a:r>
          <a:endParaRPr lang="en-US" sz="1100" b="1" dirty="0">
            <a:solidFill>
              <a:srgbClr val="000000"/>
            </a:solidFill>
          </a:endParaRPr>
        </a:p>
      </dgm:t>
    </dgm:pt>
    <dgm:pt modelId="{8A5931B9-532C-7649-81BF-39DC4D5EA1C4}" type="parTrans" cxnId="{75FF2707-1A67-7041-976A-75D4DCCE261F}">
      <dgm:prSet/>
      <dgm:spPr/>
      <dgm:t>
        <a:bodyPr/>
        <a:lstStyle/>
        <a:p>
          <a:endParaRPr lang="en-US"/>
        </a:p>
      </dgm:t>
    </dgm:pt>
    <dgm:pt modelId="{64535349-E341-0C48-8FF7-426DD3391361}" type="sibTrans" cxnId="{75FF2707-1A67-7041-976A-75D4DCCE261F}">
      <dgm:prSet/>
      <dgm:spPr>
        <a:solidFill>
          <a:srgbClr val="FF6600"/>
        </a:solidFill>
      </dgm:spPr>
      <dgm:t>
        <a:bodyPr/>
        <a:lstStyle/>
        <a:p>
          <a:endParaRPr lang="en-US"/>
        </a:p>
      </dgm:t>
    </dgm:pt>
    <dgm:pt modelId="{48C8ACFF-23BA-6D40-A3B4-04259EDBEE9D}">
      <dgm:prSet phldrT="[Text]" custT="1"/>
      <dgm:spPr>
        <a:solidFill>
          <a:srgbClr val="191966"/>
        </a:solidFill>
      </dgm:spPr>
      <dgm:t>
        <a:bodyPr/>
        <a:lstStyle/>
        <a:p>
          <a:r>
            <a:rPr lang="en-US" sz="1100" b="1" dirty="0" smtClean="0">
              <a:solidFill>
                <a:schemeClr val="bg1"/>
              </a:solidFill>
            </a:rPr>
            <a:t>APIMEC</a:t>
          </a:r>
          <a:endParaRPr lang="en-US" sz="1100" b="1" dirty="0">
            <a:solidFill>
              <a:schemeClr val="bg1"/>
            </a:solidFill>
          </a:endParaRPr>
        </a:p>
      </dgm:t>
    </dgm:pt>
    <dgm:pt modelId="{D2F34355-D116-2446-8C1F-D579A52C120C}" type="parTrans" cxnId="{8B912460-ECFD-7A44-AE29-05FB1DA8FF97}">
      <dgm:prSet/>
      <dgm:spPr/>
      <dgm:t>
        <a:bodyPr/>
        <a:lstStyle/>
        <a:p>
          <a:endParaRPr lang="en-US"/>
        </a:p>
      </dgm:t>
    </dgm:pt>
    <dgm:pt modelId="{8BB08B81-47B9-2A4E-90FA-80F9726227C5}" type="sibTrans" cxnId="{8B912460-ECFD-7A44-AE29-05FB1DA8FF97}">
      <dgm:prSet/>
      <dgm:spPr/>
      <dgm:t>
        <a:bodyPr/>
        <a:lstStyle/>
        <a:p>
          <a:endParaRPr lang="en-US"/>
        </a:p>
      </dgm:t>
    </dgm:pt>
    <dgm:pt modelId="{E6553AEA-51D8-0E4B-ABD1-6B74E2DAFBE3}" type="pres">
      <dgm:prSet presAssocID="{67294EFF-51B8-CC46-9578-FA2C629C735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CE93EE9-1EC8-7E4B-A6C3-312432ED348D}" type="pres">
      <dgm:prSet presAssocID="{28B6CBD9-4B9B-4F4A-98C5-7A4F7650B285}" presName="node" presStyleLbl="node1" presStyleIdx="0" presStyleCnt="12" custScaleX="173560" custRadScaleRad="96741" custRadScaleInc="159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081F9F-8299-5141-860D-6C516CFF06DB}" type="pres">
      <dgm:prSet presAssocID="{A050DC09-CF34-8043-8759-08D3BDAC79B5}" presName="sibTrans" presStyleLbl="sibTrans2D1" presStyleIdx="0" presStyleCnt="12"/>
      <dgm:spPr/>
      <dgm:t>
        <a:bodyPr/>
        <a:lstStyle/>
        <a:p>
          <a:endParaRPr lang="pt-BR"/>
        </a:p>
      </dgm:t>
    </dgm:pt>
    <dgm:pt modelId="{9AC7CB53-5AB8-0B47-944A-C45372E260CD}" type="pres">
      <dgm:prSet presAssocID="{A050DC09-CF34-8043-8759-08D3BDAC79B5}" presName="connectorText" presStyleLbl="sibTrans2D1" presStyleIdx="0" presStyleCnt="12"/>
      <dgm:spPr/>
      <dgm:t>
        <a:bodyPr/>
        <a:lstStyle/>
        <a:p>
          <a:endParaRPr lang="pt-BR"/>
        </a:p>
      </dgm:t>
    </dgm:pt>
    <dgm:pt modelId="{C155F951-218B-6049-AC2F-92395834BACB}" type="pres">
      <dgm:prSet presAssocID="{C3B5AE24-8035-2249-82A4-7E3D559F0BDE}" presName="node" presStyleLbl="node1" presStyleIdx="1" presStyleCnt="12" custScaleX="172720" custRadScaleRad="107831" custRadScaleInc="2455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C4AE914-F99C-184D-8DF1-8F72E6840B18}" type="pres">
      <dgm:prSet presAssocID="{45F7CA88-33D0-7643-9508-D992939770D5}" presName="sibTrans" presStyleLbl="sibTrans2D1" presStyleIdx="1" presStyleCnt="12"/>
      <dgm:spPr/>
      <dgm:t>
        <a:bodyPr/>
        <a:lstStyle/>
        <a:p>
          <a:endParaRPr lang="pt-BR"/>
        </a:p>
      </dgm:t>
    </dgm:pt>
    <dgm:pt modelId="{E88EF923-1913-7F4F-AF5B-7C80FE8F446B}" type="pres">
      <dgm:prSet presAssocID="{45F7CA88-33D0-7643-9508-D992939770D5}" presName="connectorText" presStyleLbl="sibTrans2D1" presStyleIdx="1" presStyleCnt="12"/>
      <dgm:spPr/>
      <dgm:t>
        <a:bodyPr/>
        <a:lstStyle/>
        <a:p>
          <a:endParaRPr lang="pt-BR"/>
        </a:p>
      </dgm:t>
    </dgm:pt>
    <dgm:pt modelId="{F8811581-F677-CD4F-A3A9-A01CB01D6CC5}" type="pres">
      <dgm:prSet presAssocID="{81779905-2286-7847-8AD3-F1A3DEA77D2C}" presName="node" presStyleLbl="node1" presStyleIdx="2" presStyleCnt="12" custScaleX="164736" custRadScaleRad="102851" custRadScaleInc="-288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9949F9-746A-D442-9BFF-1929435C8D9A}" type="pres">
      <dgm:prSet presAssocID="{C63BF03E-E61C-E743-A713-9658B65DB5ED}" presName="sibTrans" presStyleLbl="sibTrans2D1" presStyleIdx="2" presStyleCnt="12"/>
      <dgm:spPr/>
      <dgm:t>
        <a:bodyPr/>
        <a:lstStyle/>
        <a:p>
          <a:endParaRPr lang="pt-BR"/>
        </a:p>
      </dgm:t>
    </dgm:pt>
    <dgm:pt modelId="{BFA938A5-2783-5F41-BE7E-CAAB1ADB64D8}" type="pres">
      <dgm:prSet presAssocID="{C63BF03E-E61C-E743-A713-9658B65DB5ED}" presName="connectorText" presStyleLbl="sibTrans2D1" presStyleIdx="2" presStyleCnt="12"/>
      <dgm:spPr/>
      <dgm:t>
        <a:bodyPr/>
        <a:lstStyle/>
        <a:p>
          <a:endParaRPr lang="pt-BR"/>
        </a:p>
      </dgm:t>
    </dgm:pt>
    <dgm:pt modelId="{30C52A71-1AF5-6845-9860-A12E94AC7CF9}" type="pres">
      <dgm:prSet presAssocID="{C1F0CEDB-FD6E-4545-B32C-75557007B5AC}" presName="node" presStyleLbl="node1" presStyleIdx="3" presStyleCnt="12" custScaleX="1388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B5BFEB-DD97-9E4A-8BCF-19F5F40E81DF}" type="pres">
      <dgm:prSet presAssocID="{68584C8A-9E84-3C4C-9456-69F965283ADC}" presName="sibTrans" presStyleLbl="sibTrans2D1" presStyleIdx="3" presStyleCnt="12"/>
      <dgm:spPr/>
      <dgm:t>
        <a:bodyPr/>
        <a:lstStyle/>
        <a:p>
          <a:endParaRPr lang="pt-BR"/>
        </a:p>
      </dgm:t>
    </dgm:pt>
    <dgm:pt modelId="{E67DADAC-2A3D-A049-99B8-3E5E9729A094}" type="pres">
      <dgm:prSet presAssocID="{68584C8A-9E84-3C4C-9456-69F965283ADC}" presName="connectorText" presStyleLbl="sibTrans2D1" presStyleIdx="3" presStyleCnt="12"/>
      <dgm:spPr/>
      <dgm:t>
        <a:bodyPr/>
        <a:lstStyle/>
        <a:p>
          <a:endParaRPr lang="pt-BR"/>
        </a:p>
      </dgm:t>
    </dgm:pt>
    <dgm:pt modelId="{95ECF10A-98BA-074A-B2AC-B88AD14086E3}" type="pres">
      <dgm:prSet presAssocID="{F96AD953-02B8-4D49-848A-375F853931B9}" presName="node" presStyleLbl="node1" presStyleIdx="4" presStyleCnt="12" custScaleX="1201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5E0A10-3D2C-DC49-BFDB-560B3D5C8187}" type="pres">
      <dgm:prSet presAssocID="{EA81AC1E-DE61-9248-8489-5C356D0062FE}" presName="sibTrans" presStyleLbl="sibTrans2D1" presStyleIdx="4" presStyleCnt="12"/>
      <dgm:spPr/>
      <dgm:t>
        <a:bodyPr/>
        <a:lstStyle/>
        <a:p>
          <a:endParaRPr lang="pt-BR"/>
        </a:p>
      </dgm:t>
    </dgm:pt>
    <dgm:pt modelId="{2F572EE5-83C5-1D49-B61D-390469ADBCF6}" type="pres">
      <dgm:prSet presAssocID="{EA81AC1E-DE61-9248-8489-5C356D0062FE}" presName="connectorText" presStyleLbl="sibTrans2D1" presStyleIdx="4" presStyleCnt="12"/>
      <dgm:spPr/>
      <dgm:t>
        <a:bodyPr/>
        <a:lstStyle/>
        <a:p>
          <a:endParaRPr lang="pt-BR"/>
        </a:p>
      </dgm:t>
    </dgm:pt>
    <dgm:pt modelId="{F2AFB6CF-A6A3-8649-BBBA-00F36976B516}" type="pres">
      <dgm:prSet presAssocID="{FFFC9410-2D51-AF48-AAA0-85257C513D4F}" presName="node" presStyleLbl="node1" presStyleIdx="5" presStyleCnt="12" custScaleX="11819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536A01-6A17-1841-9062-EF7ED64FA342}" type="pres">
      <dgm:prSet presAssocID="{685E5C18-EC11-EE4D-B594-2A9D1324F7C6}" presName="sibTrans" presStyleLbl="sibTrans2D1" presStyleIdx="5" presStyleCnt="12"/>
      <dgm:spPr/>
      <dgm:t>
        <a:bodyPr/>
        <a:lstStyle/>
        <a:p>
          <a:endParaRPr lang="pt-BR"/>
        </a:p>
      </dgm:t>
    </dgm:pt>
    <dgm:pt modelId="{0A2D9576-60D8-124C-B5F8-3FB6ACE40AAE}" type="pres">
      <dgm:prSet presAssocID="{685E5C18-EC11-EE4D-B594-2A9D1324F7C6}" presName="connectorText" presStyleLbl="sibTrans2D1" presStyleIdx="5" presStyleCnt="12"/>
      <dgm:spPr/>
      <dgm:t>
        <a:bodyPr/>
        <a:lstStyle/>
        <a:p>
          <a:endParaRPr lang="pt-BR"/>
        </a:p>
      </dgm:t>
    </dgm:pt>
    <dgm:pt modelId="{B085B81B-FBED-C14C-94AF-12FE4CA8E81D}" type="pres">
      <dgm:prSet presAssocID="{760940C7-6786-C24B-9704-29CCC8107EE4}" presName="node" presStyleLbl="node1" presStyleIdx="6" presStyleCnt="12" custScaleX="12713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8F6153F-24A8-8F42-A77B-E1BAAA0B2032}" type="pres">
      <dgm:prSet presAssocID="{C4886DB6-149A-164F-8B98-BDF081FF2BD6}" presName="sibTrans" presStyleLbl="sibTrans2D1" presStyleIdx="6" presStyleCnt="12"/>
      <dgm:spPr/>
      <dgm:t>
        <a:bodyPr/>
        <a:lstStyle/>
        <a:p>
          <a:endParaRPr lang="pt-BR"/>
        </a:p>
      </dgm:t>
    </dgm:pt>
    <dgm:pt modelId="{E2ECDCB0-0EBD-894D-AFAD-C6FC2C734E04}" type="pres">
      <dgm:prSet presAssocID="{C4886DB6-149A-164F-8B98-BDF081FF2BD6}" presName="connectorText" presStyleLbl="sibTrans2D1" presStyleIdx="6" presStyleCnt="12"/>
      <dgm:spPr/>
      <dgm:t>
        <a:bodyPr/>
        <a:lstStyle/>
        <a:p>
          <a:endParaRPr lang="pt-BR"/>
        </a:p>
      </dgm:t>
    </dgm:pt>
    <dgm:pt modelId="{F1040D4F-70E8-4D49-A97A-87FAE2562939}" type="pres">
      <dgm:prSet presAssocID="{F962DCBA-2E7E-B84F-A1D4-91A7F9639C8E}" presName="node" presStyleLbl="node1" presStyleIdx="7" presStyleCnt="12" custScaleX="12907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67B7B37-06F5-9846-908C-FC5C41EE3D82}" type="pres">
      <dgm:prSet presAssocID="{711F2D75-A904-B44E-8326-FD8B6CCB8FFD}" presName="sibTrans" presStyleLbl="sibTrans2D1" presStyleIdx="7" presStyleCnt="12"/>
      <dgm:spPr/>
      <dgm:t>
        <a:bodyPr/>
        <a:lstStyle/>
        <a:p>
          <a:endParaRPr lang="pt-BR"/>
        </a:p>
      </dgm:t>
    </dgm:pt>
    <dgm:pt modelId="{8C112307-6D5B-E341-A75F-1ECE974DDCA7}" type="pres">
      <dgm:prSet presAssocID="{711F2D75-A904-B44E-8326-FD8B6CCB8FFD}" presName="connectorText" presStyleLbl="sibTrans2D1" presStyleIdx="7" presStyleCnt="12"/>
      <dgm:spPr/>
      <dgm:t>
        <a:bodyPr/>
        <a:lstStyle/>
        <a:p>
          <a:endParaRPr lang="pt-BR"/>
        </a:p>
      </dgm:t>
    </dgm:pt>
    <dgm:pt modelId="{150C518E-3CA8-BF4A-B313-AD36C52803A2}" type="pres">
      <dgm:prSet presAssocID="{A1CBF53C-EC73-4047-B7EF-CC1A4E41E615}" presName="node" presStyleLbl="node1" presStyleIdx="8" presStyleCnt="12" custScaleX="14533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A77AF7-54FD-734F-9C47-3AD73F883370}" type="pres">
      <dgm:prSet presAssocID="{3CEDCA31-9B7A-0F49-B63F-DE05893489CB}" presName="sibTrans" presStyleLbl="sibTrans2D1" presStyleIdx="8" presStyleCnt="12"/>
      <dgm:spPr/>
      <dgm:t>
        <a:bodyPr/>
        <a:lstStyle/>
        <a:p>
          <a:endParaRPr lang="pt-BR"/>
        </a:p>
      </dgm:t>
    </dgm:pt>
    <dgm:pt modelId="{6C6F2BD5-1943-BE4D-A4B1-8A048EADA198}" type="pres">
      <dgm:prSet presAssocID="{3CEDCA31-9B7A-0F49-B63F-DE05893489CB}" presName="connectorText" presStyleLbl="sibTrans2D1" presStyleIdx="8" presStyleCnt="12"/>
      <dgm:spPr/>
      <dgm:t>
        <a:bodyPr/>
        <a:lstStyle/>
        <a:p>
          <a:endParaRPr lang="pt-BR"/>
        </a:p>
      </dgm:t>
    </dgm:pt>
    <dgm:pt modelId="{D8DE3F6F-0346-574A-BF50-96D11F441FBF}" type="pres">
      <dgm:prSet presAssocID="{DA666FEC-ECD9-7440-9BB4-B096079DDFF7}" presName="node" presStyleLbl="node1" presStyleIdx="9" presStyleCnt="12" custScaleX="13351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1BDC47C-390E-544A-A111-2A689717F16A}" type="pres">
      <dgm:prSet presAssocID="{BDAC1D19-5D6B-3C4D-984B-FCFA6F227030}" presName="sibTrans" presStyleLbl="sibTrans2D1" presStyleIdx="9" presStyleCnt="12"/>
      <dgm:spPr/>
      <dgm:t>
        <a:bodyPr/>
        <a:lstStyle/>
        <a:p>
          <a:endParaRPr lang="pt-BR"/>
        </a:p>
      </dgm:t>
    </dgm:pt>
    <dgm:pt modelId="{060A02ED-0906-C243-883A-63B254BC794D}" type="pres">
      <dgm:prSet presAssocID="{BDAC1D19-5D6B-3C4D-984B-FCFA6F227030}" presName="connectorText" presStyleLbl="sibTrans2D1" presStyleIdx="9" presStyleCnt="12"/>
      <dgm:spPr/>
      <dgm:t>
        <a:bodyPr/>
        <a:lstStyle/>
        <a:p>
          <a:endParaRPr lang="pt-BR"/>
        </a:p>
      </dgm:t>
    </dgm:pt>
    <dgm:pt modelId="{377FDD6D-1943-7040-BAF7-08E451B8170F}" type="pres">
      <dgm:prSet presAssocID="{8A197200-7DDD-0F45-906C-E508216A3EF2}" presName="node" presStyleLbl="node1" presStyleIdx="10" presStyleCnt="12" custScaleX="17100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E1AEB86-D67C-FB4F-9F71-24302A7AF48F}" type="pres">
      <dgm:prSet presAssocID="{64535349-E341-0C48-8FF7-426DD3391361}" presName="sibTrans" presStyleLbl="sibTrans2D1" presStyleIdx="10" presStyleCnt="12"/>
      <dgm:spPr/>
      <dgm:t>
        <a:bodyPr/>
        <a:lstStyle/>
        <a:p>
          <a:endParaRPr lang="pt-BR"/>
        </a:p>
      </dgm:t>
    </dgm:pt>
    <dgm:pt modelId="{8FD88D86-8485-D140-9F36-558C743F1864}" type="pres">
      <dgm:prSet presAssocID="{64535349-E341-0C48-8FF7-426DD3391361}" presName="connectorText" presStyleLbl="sibTrans2D1" presStyleIdx="10" presStyleCnt="12"/>
      <dgm:spPr/>
      <dgm:t>
        <a:bodyPr/>
        <a:lstStyle/>
        <a:p>
          <a:endParaRPr lang="pt-BR"/>
        </a:p>
      </dgm:t>
    </dgm:pt>
    <dgm:pt modelId="{36540B78-052A-4540-9065-52A427DDA170}" type="pres">
      <dgm:prSet presAssocID="{48C8ACFF-23BA-6D40-A3B4-04259EDBEE9D}" presName="node" presStyleLbl="node1" presStyleIdx="11" presStyleCnt="12" custScaleX="1442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5BD2C-A567-6D46-80E2-073CD5DBB0BC}" type="pres">
      <dgm:prSet presAssocID="{8BB08B81-47B9-2A4E-90FA-80F9726227C5}" presName="sibTrans" presStyleLbl="sibTrans2D1" presStyleIdx="11" presStyleCnt="12"/>
      <dgm:spPr/>
      <dgm:t>
        <a:bodyPr/>
        <a:lstStyle/>
        <a:p>
          <a:endParaRPr lang="en-US"/>
        </a:p>
      </dgm:t>
    </dgm:pt>
    <dgm:pt modelId="{A9DF1062-96A5-224B-A269-F970CA30B3F2}" type="pres">
      <dgm:prSet presAssocID="{8BB08B81-47B9-2A4E-90FA-80F9726227C5}" presName="connectorText" presStyleLbl="sibTrans2D1" presStyleIdx="11" presStyleCnt="12"/>
      <dgm:spPr/>
      <dgm:t>
        <a:bodyPr/>
        <a:lstStyle/>
        <a:p>
          <a:endParaRPr lang="en-US"/>
        </a:p>
      </dgm:t>
    </dgm:pt>
  </dgm:ptLst>
  <dgm:cxnLst>
    <dgm:cxn modelId="{72A5F702-C928-4DCE-BC86-971A4316A602}" type="presOf" srcId="{45F7CA88-33D0-7643-9508-D992939770D5}" destId="{E88EF923-1913-7F4F-AF5B-7C80FE8F446B}" srcOrd="1" destOrd="0" presId="urn:microsoft.com/office/officeart/2005/8/layout/cycle2"/>
    <dgm:cxn modelId="{5D38B67B-FC3A-49AA-B223-7E6C99F5B1E7}" type="presOf" srcId="{C63BF03E-E61C-E743-A713-9658B65DB5ED}" destId="{859949F9-746A-D442-9BFF-1929435C8D9A}" srcOrd="0" destOrd="0" presId="urn:microsoft.com/office/officeart/2005/8/layout/cycle2"/>
    <dgm:cxn modelId="{13D0E4B2-62E7-49EB-8673-3A00AC024123}" type="presOf" srcId="{C3B5AE24-8035-2249-82A4-7E3D559F0BDE}" destId="{C155F951-218B-6049-AC2F-92395834BACB}" srcOrd="0" destOrd="0" presId="urn:microsoft.com/office/officeart/2005/8/layout/cycle2"/>
    <dgm:cxn modelId="{BB0FF25E-079E-4982-902D-705E0A417648}" type="presOf" srcId="{3CEDCA31-9B7A-0F49-B63F-DE05893489CB}" destId="{6C6F2BD5-1943-BE4D-A4B1-8A048EADA198}" srcOrd="1" destOrd="0" presId="urn:microsoft.com/office/officeart/2005/8/layout/cycle2"/>
    <dgm:cxn modelId="{CCD45919-54FF-0B41-82EF-C3B2B5FA0BA9}" srcId="{67294EFF-51B8-CC46-9578-FA2C629C7357}" destId="{C3B5AE24-8035-2249-82A4-7E3D559F0BDE}" srcOrd="1" destOrd="0" parTransId="{2A9F85C1-1350-094C-9691-2887E32F4F8B}" sibTransId="{45F7CA88-33D0-7643-9508-D992939770D5}"/>
    <dgm:cxn modelId="{C5FADCEF-97FF-1847-A133-9A9B4B93E692}" srcId="{67294EFF-51B8-CC46-9578-FA2C629C7357}" destId="{FFFC9410-2D51-AF48-AAA0-85257C513D4F}" srcOrd="5" destOrd="0" parTransId="{0B42BD71-6536-E445-A1DC-98A999141C36}" sibTransId="{685E5C18-EC11-EE4D-B594-2A9D1324F7C6}"/>
    <dgm:cxn modelId="{A96491E0-FC6C-466F-B3E5-843F46E5B9BF}" type="presOf" srcId="{3CEDCA31-9B7A-0F49-B63F-DE05893489CB}" destId="{07A77AF7-54FD-734F-9C47-3AD73F883370}" srcOrd="0" destOrd="0" presId="urn:microsoft.com/office/officeart/2005/8/layout/cycle2"/>
    <dgm:cxn modelId="{EEA9CA5C-B7BF-4E85-B800-98BBEF9AAC5F}" type="presOf" srcId="{67294EFF-51B8-CC46-9578-FA2C629C7357}" destId="{E6553AEA-51D8-0E4B-ABD1-6B74E2DAFBE3}" srcOrd="0" destOrd="0" presId="urn:microsoft.com/office/officeart/2005/8/layout/cycle2"/>
    <dgm:cxn modelId="{39B552A8-1C07-4119-ABBD-F2A7CD738601}" type="presOf" srcId="{BDAC1D19-5D6B-3C4D-984B-FCFA6F227030}" destId="{060A02ED-0906-C243-883A-63B254BC794D}" srcOrd="1" destOrd="0" presId="urn:microsoft.com/office/officeart/2005/8/layout/cycle2"/>
    <dgm:cxn modelId="{8F089E30-F0FE-4497-94C6-35843EA653DE}" type="presOf" srcId="{C4886DB6-149A-164F-8B98-BDF081FF2BD6}" destId="{E2ECDCB0-0EBD-894D-AFAD-C6FC2C734E04}" srcOrd="1" destOrd="0" presId="urn:microsoft.com/office/officeart/2005/8/layout/cycle2"/>
    <dgm:cxn modelId="{B95F680B-3BC5-FE43-867F-AFC5D9027EC0}" srcId="{67294EFF-51B8-CC46-9578-FA2C629C7357}" destId="{81779905-2286-7847-8AD3-F1A3DEA77D2C}" srcOrd="2" destOrd="0" parTransId="{ED2D7492-463B-1F42-BE22-053662D05793}" sibTransId="{C63BF03E-E61C-E743-A713-9658B65DB5ED}"/>
    <dgm:cxn modelId="{0809815F-A9C2-4E5A-B399-9FCB47D5B620}" type="presOf" srcId="{68584C8A-9E84-3C4C-9456-69F965283ADC}" destId="{87B5BFEB-DD97-9E4A-8BCF-19F5F40E81DF}" srcOrd="0" destOrd="0" presId="urn:microsoft.com/office/officeart/2005/8/layout/cycle2"/>
    <dgm:cxn modelId="{5F779B9C-8A04-4EF1-9DE4-C36D57DF3162}" type="presOf" srcId="{711F2D75-A904-B44E-8326-FD8B6CCB8FFD}" destId="{8C112307-6D5B-E341-A75F-1ECE974DDCA7}" srcOrd="1" destOrd="0" presId="urn:microsoft.com/office/officeart/2005/8/layout/cycle2"/>
    <dgm:cxn modelId="{AB10BDCD-A8F1-4432-87D5-94B899C96846}" type="presOf" srcId="{685E5C18-EC11-EE4D-B594-2A9D1324F7C6}" destId="{91536A01-6A17-1841-9062-EF7ED64FA342}" srcOrd="0" destOrd="0" presId="urn:microsoft.com/office/officeart/2005/8/layout/cycle2"/>
    <dgm:cxn modelId="{4D9BA09B-3A54-4DF1-AEB3-6673C8F5C63D}" type="presOf" srcId="{8A197200-7DDD-0F45-906C-E508216A3EF2}" destId="{377FDD6D-1943-7040-BAF7-08E451B8170F}" srcOrd="0" destOrd="0" presId="urn:microsoft.com/office/officeart/2005/8/layout/cycle2"/>
    <dgm:cxn modelId="{A495DE86-3043-4F0B-9F0B-693ABCE482DA}" type="presOf" srcId="{8BB08B81-47B9-2A4E-90FA-80F9726227C5}" destId="{A9DF1062-96A5-224B-A269-F970CA30B3F2}" srcOrd="1" destOrd="0" presId="urn:microsoft.com/office/officeart/2005/8/layout/cycle2"/>
    <dgm:cxn modelId="{52F06A21-EBFD-448C-B263-4E8E98CF6E9E}" type="presOf" srcId="{64535349-E341-0C48-8FF7-426DD3391361}" destId="{8FD88D86-8485-D140-9F36-558C743F1864}" srcOrd="1" destOrd="0" presId="urn:microsoft.com/office/officeart/2005/8/layout/cycle2"/>
    <dgm:cxn modelId="{D62659CA-0657-44B7-97E3-1BC3D4A4104D}" type="presOf" srcId="{EA81AC1E-DE61-9248-8489-5C356D0062FE}" destId="{2F572EE5-83C5-1D49-B61D-390469ADBCF6}" srcOrd="1" destOrd="0" presId="urn:microsoft.com/office/officeart/2005/8/layout/cycle2"/>
    <dgm:cxn modelId="{AC268FD2-F24A-4288-9741-0C27C91C6B36}" type="presOf" srcId="{F962DCBA-2E7E-B84F-A1D4-91A7F9639C8E}" destId="{F1040D4F-70E8-4D49-A97A-87FAE2562939}" srcOrd="0" destOrd="0" presId="urn:microsoft.com/office/officeart/2005/8/layout/cycle2"/>
    <dgm:cxn modelId="{DA77041B-8C8F-2942-B30A-602FC1C4B167}" srcId="{67294EFF-51B8-CC46-9578-FA2C629C7357}" destId="{A1CBF53C-EC73-4047-B7EF-CC1A4E41E615}" srcOrd="8" destOrd="0" parTransId="{51743358-1DD7-F74C-874A-FE8154801B22}" sibTransId="{3CEDCA31-9B7A-0F49-B63F-DE05893489CB}"/>
    <dgm:cxn modelId="{81D2BA1A-6C94-42C1-BC74-645D48CA7362}" type="presOf" srcId="{685E5C18-EC11-EE4D-B594-2A9D1324F7C6}" destId="{0A2D9576-60D8-124C-B5F8-3FB6ACE40AAE}" srcOrd="1" destOrd="0" presId="urn:microsoft.com/office/officeart/2005/8/layout/cycle2"/>
    <dgm:cxn modelId="{75FF2707-1A67-7041-976A-75D4DCCE261F}" srcId="{67294EFF-51B8-CC46-9578-FA2C629C7357}" destId="{8A197200-7DDD-0F45-906C-E508216A3EF2}" srcOrd="10" destOrd="0" parTransId="{8A5931B9-532C-7649-81BF-39DC4D5EA1C4}" sibTransId="{64535349-E341-0C48-8FF7-426DD3391361}"/>
    <dgm:cxn modelId="{3978AE94-979E-5C4E-89EA-1C5237531C72}" srcId="{67294EFF-51B8-CC46-9578-FA2C629C7357}" destId="{760940C7-6786-C24B-9704-29CCC8107EE4}" srcOrd="6" destOrd="0" parTransId="{A3E45934-DEC4-C048-9E1B-3E6551DD3729}" sibTransId="{C4886DB6-149A-164F-8B98-BDF081FF2BD6}"/>
    <dgm:cxn modelId="{B511FDA5-B7BD-4107-AC11-21B943723D8D}" type="presOf" srcId="{711F2D75-A904-B44E-8326-FD8B6CCB8FFD}" destId="{E67B7B37-06F5-9846-908C-FC5C41EE3D82}" srcOrd="0" destOrd="0" presId="urn:microsoft.com/office/officeart/2005/8/layout/cycle2"/>
    <dgm:cxn modelId="{AFD9ED0D-02F5-4763-810C-B238A468ABAF}" type="presOf" srcId="{A1CBF53C-EC73-4047-B7EF-CC1A4E41E615}" destId="{150C518E-3CA8-BF4A-B313-AD36C52803A2}" srcOrd="0" destOrd="0" presId="urn:microsoft.com/office/officeart/2005/8/layout/cycle2"/>
    <dgm:cxn modelId="{063307AA-6694-40A1-8472-A5139ACF12B9}" type="presOf" srcId="{F96AD953-02B8-4D49-848A-375F853931B9}" destId="{95ECF10A-98BA-074A-B2AC-B88AD14086E3}" srcOrd="0" destOrd="0" presId="urn:microsoft.com/office/officeart/2005/8/layout/cycle2"/>
    <dgm:cxn modelId="{205EC604-5000-2841-80E6-8F50BA64B9AB}" srcId="{67294EFF-51B8-CC46-9578-FA2C629C7357}" destId="{C1F0CEDB-FD6E-4545-B32C-75557007B5AC}" srcOrd="3" destOrd="0" parTransId="{255D23E6-C58D-ED41-B3FC-7586FF546AF3}" sibTransId="{68584C8A-9E84-3C4C-9456-69F965283ADC}"/>
    <dgm:cxn modelId="{B20C2572-ACD7-4448-9E9E-3B5F501893A7}" type="presOf" srcId="{EA81AC1E-DE61-9248-8489-5C356D0062FE}" destId="{215E0A10-3D2C-DC49-BFDB-560B3D5C8187}" srcOrd="0" destOrd="0" presId="urn:microsoft.com/office/officeart/2005/8/layout/cycle2"/>
    <dgm:cxn modelId="{828207F0-14B3-48A3-B923-C2CD05B5970A}" type="presOf" srcId="{A050DC09-CF34-8043-8759-08D3BDAC79B5}" destId="{9AC7CB53-5AB8-0B47-944A-C45372E260CD}" srcOrd="1" destOrd="0" presId="urn:microsoft.com/office/officeart/2005/8/layout/cycle2"/>
    <dgm:cxn modelId="{CB142D53-E772-473D-A0BC-E149358439E8}" type="presOf" srcId="{48C8ACFF-23BA-6D40-A3B4-04259EDBEE9D}" destId="{36540B78-052A-4540-9065-52A427DDA170}" srcOrd="0" destOrd="0" presId="urn:microsoft.com/office/officeart/2005/8/layout/cycle2"/>
    <dgm:cxn modelId="{8B912460-ECFD-7A44-AE29-05FB1DA8FF97}" srcId="{67294EFF-51B8-CC46-9578-FA2C629C7357}" destId="{48C8ACFF-23BA-6D40-A3B4-04259EDBEE9D}" srcOrd="11" destOrd="0" parTransId="{D2F34355-D116-2446-8C1F-D579A52C120C}" sibTransId="{8BB08B81-47B9-2A4E-90FA-80F9726227C5}"/>
    <dgm:cxn modelId="{71F021AF-D01C-40D8-945B-3B8F415E3E21}" type="presOf" srcId="{45F7CA88-33D0-7643-9508-D992939770D5}" destId="{CC4AE914-F99C-184D-8DF1-8F72E6840B18}" srcOrd="0" destOrd="0" presId="urn:microsoft.com/office/officeart/2005/8/layout/cycle2"/>
    <dgm:cxn modelId="{C3797269-558B-4E99-8939-A1A4A9FDED5F}" type="presOf" srcId="{C63BF03E-E61C-E743-A713-9658B65DB5ED}" destId="{BFA938A5-2783-5F41-BE7E-CAAB1ADB64D8}" srcOrd="1" destOrd="0" presId="urn:microsoft.com/office/officeart/2005/8/layout/cycle2"/>
    <dgm:cxn modelId="{E5E57162-7AB0-41FF-9B3D-1D198503FA5B}" type="presOf" srcId="{760940C7-6786-C24B-9704-29CCC8107EE4}" destId="{B085B81B-FBED-C14C-94AF-12FE4CA8E81D}" srcOrd="0" destOrd="0" presId="urn:microsoft.com/office/officeart/2005/8/layout/cycle2"/>
    <dgm:cxn modelId="{F3FD1D9F-864F-BD42-9943-175FA6B1B01E}" srcId="{67294EFF-51B8-CC46-9578-FA2C629C7357}" destId="{F96AD953-02B8-4D49-848A-375F853931B9}" srcOrd="4" destOrd="0" parTransId="{044ADD0B-EE8D-4340-A325-2B6C218FAF76}" sibTransId="{EA81AC1E-DE61-9248-8489-5C356D0062FE}"/>
    <dgm:cxn modelId="{09A7F260-13F9-4672-9A68-72C01132407D}" type="presOf" srcId="{28B6CBD9-4B9B-4F4A-98C5-7A4F7650B285}" destId="{9CE93EE9-1EC8-7E4B-A6C3-312432ED348D}" srcOrd="0" destOrd="0" presId="urn:microsoft.com/office/officeart/2005/8/layout/cycle2"/>
    <dgm:cxn modelId="{937E21E4-DEE2-AD4B-9EE9-78658E84DCDB}" srcId="{67294EFF-51B8-CC46-9578-FA2C629C7357}" destId="{F962DCBA-2E7E-B84F-A1D4-91A7F9639C8E}" srcOrd="7" destOrd="0" parTransId="{44848AE6-E591-B94A-9950-A848E564D5E5}" sibTransId="{711F2D75-A904-B44E-8326-FD8B6CCB8FFD}"/>
    <dgm:cxn modelId="{E48EE364-F4FA-42D2-AD7A-C5513DA3C088}" type="presOf" srcId="{A050DC09-CF34-8043-8759-08D3BDAC79B5}" destId="{21081F9F-8299-5141-860D-6C516CFF06DB}" srcOrd="0" destOrd="0" presId="urn:microsoft.com/office/officeart/2005/8/layout/cycle2"/>
    <dgm:cxn modelId="{6F600B7F-BE77-4EAD-BEE6-AD07007A8EF4}" type="presOf" srcId="{DA666FEC-ECD9-7440-9BB4-B096079DDFF7}" destId="{D8DE3F6F-0346-574A-BF50-96D11F441FBF}" srcOrd="0" destOrd="0" presId="urn:microsoft.com/office/officeart/2005/8/layout/cycle2"/>
    <dgm:cxn modelId="{6610F4F8-4584-45D9-93D5-37B89C18C01F}" type="presOf" srcId="{64535349-E341-0C48-8FF7-426DD3391361}" destId="{AE1AEB86-D67C-FB4F-9F71-24302A7AF48F}" srcOrd="0" destOrd="0" presId="urn:microsoft.com/office/officeart/2005/8/layout/cycle2"/>
    <dgm:cxn modelId="{E5B911E6-679C-3741-8CFC-09799F82D808}" srcId="{67294EFF-51B8-CC46-9578-FA2C629C7357}" destId="{DA666FEC-ECD9-7440-9BB4-B096079DDFF7}" srcOrd="9" destOrd="0" parTransId="{2CEC01DD-0D48-DC43-9A3A-0C62E199978C}" sibTransId="{BDAC1D19-5D6B-3C4D-984B-FCFA6F227030}"/>
    <dgm:cxn modelId="{6A6B2B2E-DEDE-486F-B46E-043F1601B561}" type="presOf" srcId="{FFFC9410-2D51-AF48-AAA0-85257C513D4F}" destId="{F2AFB6CF-A6A3-8649-BBBA-00F36976B516}" srcOrd="0" destOrd="0" presId="urn:microsoft.com/office/officeart/2005/8/layout/cycle2"/>
    <dgm:cxn modelId="{5B7C5D4E-356B-4702-AE91-20A101DB7929}" type="presOf" srcId="{BDAC1D19-5D6B-3C4D-984B-FCFA6F227030}" destId="{81BDC47C-390E-544A-A111-2A689717F16A}" srcOrd="0" destOrd="0" presId="urn:microsoft.com/office/officeart/2005/8/layout/cycle2"/>
    <dgm:cxn modelId="{CB1405BC-F151-441D-80F5-3C86E743016C}" type="presOf" srcId="{C1F0CEDB-FD6E-4545-B32C-75557007B5AC}" destId="{30C52A71-1AF5-6845-9860-A12E94AC7CF9}" srcOrd="0" destOrd="0" presId="urn:microsoft.com/office/officeart/2005/8/layout/cycle2"/>
    <dgm:cxn modelId="{FA3D67DD-9B66-4B95-B1C3-288F61B8ADCF}" type="presOf" srcId="{8BB08B81-47B9-2A4E-90FA-80F9726227C5}" destId="{C235BD2C-A567-6D46-80E2-073CD5DBB0BC}" srcOrd="0" destOrd="0" presId="urn:microsoft.com/office/officeart/2005/8/layout/cycle2"/>
    <dgm:cxn modelId="{5012AAA9-3F71-41D2-941A-37AD1B24680D}" type="presOf" srcId="{68584C8A-9E84-3C4C-9456-69F965283ADC}" destId="{E67DADAC-2A3D-A049-99B8-3E5E9729A094}" srcOrd="1" destOrd="0" presId="urn:microsoft.com/office/officeart/2005/8/layout/cycle2"/>
    <dgm:cxn modelId="{FCBF55E6-828E-47DA-A6CC-17F7C0899C1A}" type="presOf" srcId="{81779905-2286-7847-8AD3-F1A3DEA77D2C}" destId="{F8811581-F677-CD4F-A3A9-A01CB01D6CC5}" srcOrd="0" destOrd="0" presId="urn:microsoft.com/office/officeart/2005/8/layout/cycle2"/>
    <dgm:cxn modelId="{D26B65D4-8D51-FB4B-805A-D9653C8602FE}" srcId="{67294EFF-51B8-CC46-9578-FA2C629C7357}" destId="{28B6CBD9-4B9B-4F4A-98C5-7A4F7650B285}" srcOrd="0" destOrd="0" parTransId="{2162F104-8951-394C-8574-5C64EF4B79CC}" sibTransId="{A050DC09-CF34-8043-8759-08D3BDAC79B5}"/>
    <dgm:cxn modelId="{A7183C75-ED07-4B2A-B6D6-6E18CB9A2424}" type="presOf" srcId="{C4886DB6-149A-164F-8B98-BDF081FF2BD6}" destId="{E8F6153F-24A8-8F42-A77B-E1BAAA0B2032}" srcOrd="0" destOrd="0" presId="urn:microsoft.com/office/officeart/2005/8/layout/cycle2"/>
    <dgm:cxn modelId="{7E09E824-31FE-43AF-8805-2A949C4AA84E}" type="presParOf" srcId="{E6553AEA-51D8-0E4B-ABD1-6B74E2DAFBE3}" destId="{9CE93EE9-1EC8-7E4B-A6C3-312432ED348D}" srcOrd="0" destOrd="0" presId="urn:microsoft.com/office/officeart/2005/8/layout/cycle2"/>
    <dgm:cxn modelId="{ADAB520F-228B-48BE-A1AC-F7B3288F7B6D}" type="presParOf" srcId="{E6553AEA-51D8-0E4B-ABD1-6B74E2DAFBE3}" destId="{21081F9F-8299-5141-860D-6C516CFF06DB}" srcOrd="1" destOrd="0" presId="urn:microsoft.com/office/officeart/2005/8/layout/cycle2"/>
    <dgm:cxn modelId="{50E4C535-B2F1-4B8F-99AC-59B1C05E2A9B}" type="presParOf" srcId="{21081F9F-8299-5141-860D-6C516CFF06DB}" destId="{9AC7CB53-5AB8-0B47-944A-C45372E260CD}" srcOrd="0" destOrd="0" presId="urn:microsoft.com/office/officeart/2005/8/layout/cycle2"/>
    <dgm:cxn modelId="{AA7B95CA-E162-42CE-A54D-278FDA887AB0}" type="presParOf" srcId="{E6553AEA-51D8-0E4B-ABD1-6B74E2DAFBE3}" destId="{C155F951-218B-6049-AC2F-92395834BACB}" srcOrd="2" destOrd="0" presId="urn:microsoft.com/office/officeart/2005/8/layout/cycle2"/>
    <dgm:cxn modelId="{64450632-194C-4180-B305-3FBC05C38625}" type="presParOf" srcId="{E6553AEA-51D8-0E4B-ABD1-6B74E2DAFBE3}" destId="{CC4AE914-F99C-184D-8DF1-8F72E6840B18}" srcOrd="3" destOrd="0" presId="urn:microsoft.com/office/officeart/2005/8/layout/cycle2"/>
    <dgm:cxn modelId="{CC45E6BE-DF04-4B98-A358-7250284B2400}" type="presParOf" srcId="{CC4AE914-F99C-184D-8DF1-8F72E6840B18}" destId="{E88EF923-1913-7F4F-AF5B-7C80FE8F446B}" srcOrd="0" destOrd="0" presId="urn:microsoft.com/office/officeart/2005/8/layout/cycle2"/>
    <dgm:cxn modelId="{6996CE80-2598-4302-9BCB-5BEDACDD32B7}" type="presParOf" srcId="{E6553AEA-51D8-0E4B-ABD1-6B74E2DAFBE3}" destId="{F8811581-F677-CD4F-A3A9-A01CB01D6CC5}" srcOrd="4" destOrd="0" presId="urn:microsoft.com/office/officeart/2005/8/layout/cycle2"/>
    <dgm:cxn modelId="{46D2491F-B0AD-4380-B989-BBFCB7980F05}" type="presParOf" srcId="{E6553AEA-51D8-0E4B-ABD1-6B74E2DAFBE3}" destId="{859949F9-746A-D442-9BFF-1929435C8D9A}" srcOrd="5" destOrd="0" presId="urn:microsoft.com/office/officeart/2005/8/layout/cycle2"/>
    <dgm:cxn modelId="{8756128F-88DF-46A3-8383-69073CDA1231}" type="presParOf" srcId="{859949F9-746A-D442-9BFF-1929435C8D9A}" destId="{BFA938A5-2783-5F41-BE7E-CAAB1ADB64D8}" srcOrd="0" destOrd="0" presId="urn:microsoft.com/office/officeart/2005/8/layout/cycle2"/>
    <dgm:cxn modelId="{23906E1C-45D1-4535-8325-35DC4A772067}" type="presParOf" srcId="{E6553AEA-51D8-0E4B-ABD1-6B74E2DAFBE3}" destId="{30C52A71-1AF5-6845-9860-A12E94AC7CF9}" srcOrd="6" destOrd="0" presId="urn:microsoft.com/office/officeart/2005/8/layout/cycle2"/>
    <dgm:cxn modelId="{A92F0E40-44A2-463D-B9DC-B0896FA81E29}" type="presParOf" srcId="{E6553AEA-51D8-0E4B-ABD1-6B74E2DAFBE3}" destId="{87B5BFEB-DD97-9E4A-8BCF-19F5F40E81DF}" srcOrd="7" destOrd="0" presId="urn:microsoft.com/office/officeart/2005/8/layout/cycle2"/>
    <dgm:cxn modelId="{E38DF172-D950-41E3-8FEB-F52141C7FEF4}" type="presParOf" srcId="{87B5BFEB-DD97-9E4A-8BCF-19F5F40E81DF}" destId="{E67DADAC-2A3D-A049-99B8-3E5E9729A094}" srcOrd="0" destOrd="0" presId="urn:microsoft.com/office/officeart/2005/8/layout/cycle2"/>
    <dgm:cxn modelId="{791F5729-B309-4AC2-BFB0-B39603443BC1}" type="presParOf" srcId="{E6553AEA-51D8-0E4B-ABD1-6B74E2DAFBE3}" destId="{95ECF10A-98BA-074A-B2AC-B88AD14086E3}" srcOrd="8" destOrd="0" presId="urn:microsoft.com/office/officeart/2005/8/layout/cycle2"/>
    <dgm:cxn modelId="{B1EA647E-2C67-4B04-9B95-93E58893B704}" type="presParOf" srcId="{E6553AEA-51D8-0E4B-ABD1-6B74E2DAFBE3}" destId="{215E0A10-3D2C-DC49-BFDB-560B3D5C8187}" srcOrd="9" destOrd="0" presId="urn:microsoft.com/office/officeart/2005/8/layout/cycle2"/>
    <dgm:cxn modelId="{030541D9-C9D0-42BA-BC86-BD5862A9063A}" type="presParOf" srcId="{215E0A10-3D2C-DC49-BFDB-560B3D5C8187}" destId="{2F572EE5-83C5-1D49-B61D-390469ADBCF6}" srcOrd="0" destOrd="0" presId="urn:microsoft.com/office/officeart/2005/8/layout/cycle2"/>
    <dgm:cxn modelId="{B68D4D26-083B-4437-A935-CAC1EA0AAF4C}" type="presParOf" srcId="{E6553AEA-51D8-0E4B-ABD1-6B74E2DAFBE3}" destId="{F2AFB6CF-A6A3-8649-BBBA-00F36976B516}" srcOrd="10" destOrd="0" presId="urn:microsoft.com/office/officeart/2005/8/layout/cycle2"/>
    <dgm:cxn modelId="{836890B9-BF1B-44DD-A212-1BA2F9BCD19F}" type="presParOf" srcId="{E6553AEA-51D8-0E4B-ABD1-6B74E2DAFBE3}" destId="{91536A01-6A17-1841-9062-EF7ED64FA342}" srcOrd="11" destOrd="0" presId="urn:microsoft.com/office/officeart/2005/8/layout/cycle2"/>
    <dgm:cxn modelId="{4C26C15F-4241-4C56-AFFA-408740A52E8E}" type="presParOf" srcId="{91536A01-6A17-1841-9062-EF7ED64FA342}" destId="{0A2D9576-60D8-124C-B5F8-3FB6ACE40AAE}" srcOrd="0" destOrd="0" presId="urn:microsoft.com/office/officeart/2005/8/layout/cycle2"/>
    <dgm:cxn modelId="{0C63FC14-F37D-4D59-9427-C643E089566D}" type="presParOf" srcId="{E6553AEA-51D8-0E4B-ABD1-6B74E2DAFBE3}" destId="{B085B81B-FBED-C14C-94AF-12FE4CA8E81D}" srcOrd="12" destOrd="0" presId="urn:microsoft.com/office/officeart/2005/8/layout/cycle2"/>
    <dgm:cxn modelId="{D27AC639-3B01-4EC8-92EF-FCBA68794970}" type="presParOf" srcId="{E6553AEA-51D8-0E4B-ABD1-6B74E2DAFBE3}" destId="{E8F6153F-24A8-8F42-A77B-E1BAAA0B2032}" srcOrd="13" destOrd="0" presId="urn:microsoft.com/office/officeart/2005/8/layout/cycle2"/>
    <dgm:cxn modelId="{9F63ADDA-754B-4438-88E6-D1B524DAA0EA}" type="presParOf" srcId="{E8F6153F-24A8-8F42-A77B-E1BAAA0B2032}" destId="{E2ECDCB0-0EBD-894D-AFAD-C6FC2C734E04}" srcOrd="0" destOrd="0" presId="urn:microsoft.com/office/officeart/2005/8/layout/cycle2"/>
    <dgm:cxn modelId="{6AE7B512-0F33-4EF3-9F30-3B80A9785B18}" type="presParOf" srcId="{E6553AEA-51D8-0E4B-ABD1-6B74E2DAFBE3}" destId="{F1040D4F-70E8-4D49-A97A-87FAE2562939}" srcOrd="14" destOrd="0" presId="urn:microsoft.com/office/officeart/2005/8/layout/cycle2"/>
    <dgm:cxn modelId="{B28FCB37-4BF0-4DFD-9C3B-55287CB6B520}" type="presParOf" srcId="{E6553AEA-51D8-0E4B-ABD1-6B74E2DAFBE3}" destId="{E67B7B37-06F5-9846-908C-FC5C41EE3D82}" srcOrd="15" destOrd="0" presId="urn:microsoft.com/office/officeart/2005/8/layout/cycle2"/>
    <dgm:cxn modelId="{D3F9D2F0-4DD9-4B98-B1BE-0850142C475A}" type="presParOf" srcId="{E67B7B37-06F5-9846-908C-FC5C41EE3D82}" destId="{8C112307-6D5B-E341-A75F-1ECE974DDCA7}" srcOrd="0" destOrd="0" presId="urn:microsoft.com/office/officeart/2005/8/layout/cycle2"/>
    <dgm:cxn modelId="{6531C4BA-0EC8-4666-B2C1-18E998E2C56C}" type="presParOf" srcId="{E6553AEA-51D8-0E4B-ABD1-6B74E2DAFBE3}" destId="{150C518E-3CA8-BF4A-B313-AD36C52803A2}" srcOrd="16" destOrd="0" presId="urn:microsoft.com/office/officeart/2005/8/layout/cycle2"/>
    <dgm:cxn modelId="{9694CE5E-AC2B-4271-8999-58391EFC2E2C}" type="presParOf" srcId="{E6553AEA-51D8-0E4B-ABD1-6B74E2DAFBE3}" destId="{07A77AF7-54FD-734F-9C47-3AD73F883370}" srcOrd="17" destOrd="0" presId="urn:microsoft.com/office/officeart/2005/8/layout/cycle2"/>
    <dgm:cxn modelId="{FEDAE997-1849-4A35-9C03-4DD5E59B5CD2}" type="presParOf" srcId="{07A77AF7-54FD-734F-9C47-3AD73F883370}" destId="{6C6F2BD5-1943-BE4D-A4B1-8A048EADA198}" srcOrd="0" destOrd="0" presId="urn:microsoft.com/office/officeart/2005/8/layout/cycle2"/>
    <dgm:cxn modelId="{AA57EE47-C442-4C3C-9B1A-040E9AF17942}" type="presParOf" srcId="{E6553AEA-51D8-0E4B-ABD1-6B74E2DAFBE3}" destId="{D8DE3F6F-0346-574A-BF50-96D11F441FBF}" srcOrd="18" destOrd="0" presId="urn:microsoft.com/office/officeart/2005/8/layout/cycle2"/>
    <dgm:cxn modelId="{1B485593-AA2C-452C-9E06-EA554918B78D}" type="presParOf" srcId="{E6553AEA-51D8-0E4B-ABD1-6B74E2DAFBE3}" destId="{81BDC47C-390E-544A-A111-2A689717F16A}" srcOrd="19" destOrd="0" presId="urn:microsoft.com/office/officeart/2005/8/layout/cycle2"/>
    <dgm:cxn modelId="{A52CD95A-558D-41E9-B484-40FC994F94DE}" type="presParOf" srcId="{81BDC47C-390E-544A-A111-2A689717F16A}" destId="{060A02ED-0906-C243-883A-63B254BC794D}" srcOrd="0" destOrd="0" presId="urn:microsoft.com/office/officeart/2005/8/layout/cycle2"/>
    <dgm:cxn modelId="{6443153C-78EB-44CD-863A-8C46135C2546}" type="presParOf" srcId="{E6553AEA-51D8-0E4B-ABD1-6B74E2DAFBE3}" destId="{377FDD6D-1943-7040-BAF7-08E451B8170F}" srcOrd="20" destOrd="0" presId="urn:microsoft.com/office/officeart/2005/8/layout/cycle2"/>
    <dgm:cxn modelId="{161EEE9F-061F-4394-A186-BF35AECFB8E4}" type="presParOf" srcId="{E6553AEA-51D8-0E4B-ABD1-6B74E2DAFBE3}" destId="{AE1AEB86-D67C-FB4F-9F71-24302A7AF48F}" srcOrd="21" destOrd="0" presId="urn:microsoft.com/office/officeart/2005/8/layout/cycle2"/>
    <dgm:cxn modelId="{C71BFEB4-0000-4910-9EBF-3CA980B1748A}" type="presParOf" srcId="{AE1AEB86-D67C-FB4F-9F71-24302A7AF48F}" destId="{8FD88D86-8485-D140-9F36-558C743F1864}" srcOrd="0" destOrd="0" presId="urn:microsoft.com/office/officeart/2005/8/layout/cycle2"/>
    <dgm:cxn modelId="{0E4F78D3-37A4-4BA3-9823-DBFC9147783F}" type="presParOf" srcId="{E6553AEA-51D8-0E4B-ABD1-6B74E2DAFBE3}" destId="{36540B78-052A-4540-9065-52A427DDA170}" srcOrd="22" destOrd="0" presId="urn:microsoft.com/office/officeart/2005/8/layout/cycle2"/>
    <dgm:cxn modelId="{DCE2D1FA-0C2B-4C9D-A8DF-B65464D12ED2}" type="presParOf" srcId="{E6553AEA-51D8-0E4B-ABD1-6B74E2DAFBE3}" destId="{C235BD2C-A567-6D46-80E2-073CD5DBB0BC}" srcOrd="23" destOrd="0" presId="urn:microsoft.com/office/officeart/2005/8/layout/cycle2"/>
    <dgm:cxn modelId="{DA9CE28E-4E9F-482D-A927-C342C8B3375B}" type="presParOf" srcId="{C235BD2C-A567-6D46-80E2-073CD5DBB0BC}" destId="{A9DF1062-96A5-224B-A269-F970CA30B3F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E93EE9-1EC8-7E4B-A6C3-312432ED348D}">
      <dsp:nvSpPr>
        <dsp:cNvPr id="0" name=""/>
        <dsp:cNvSpPr/>
      </dsp:nvSpPr>
      <dsp:spPr>
        <a:xfrm>
          <a:off x="3561636" y="72004"/>
          <a:ext cx="1257111" cy="72430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FEBRABAN</a:t>
          </a:r>
          <a:endParaRPr lang="en-US" sz="1100" b="1" kern="1200" dirty="0"/>
        </a:p>
      </dsp:txBody>
      <dsp:txXfrm>
        <a:off x="3745736" y="178077"/>
        <a:ext cx="888911" cy="512163"/>
      </dsp:txXfrm>
    </dsp:sp>
    <dsp:sp modelId="{21081F9F-8299-5141-860D-6C516CFF06DB}">
      <dsp:nvSpPr>
        <dsp:cNvPr id="0" name=""/>
        <dsp:cNvSpPr/>
      </dsp:nvSpPr>
      <dsp:spPr>
        <a:xfrm rot="11225016">
          <a:off x="4763476" y="384987"/>
          <a:ext cx="29218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4772208" y="434418"/>
        <a:ext cx="20453" cy="146672"/>
      </dsp:txXfrm>
    </dsp:sp>
    <dsp:sp modelId="{C155F951-218B-6049-AC2F-92395834BACB}">
      <dsp:nvSpPr>
        <dsp:cNvPr id="0" name=""/>
        <dsp:cNvSpPr/>
      </dsp:nvSpPr>
      <dsp:spPr>
        <a:xfrm>
          <a:off x="4735982" y="217557"/>
          <a:ext cx="1251026" cy="724309"/>
        </a:xfrm>
        <a:prstGeom prst="ellipse">
          <a:avLst/>
        </a:prstGeom>
        <a:gradFill rotWithShape="0">
          <a:gsLst>
            <a:gs pos="0">
              <a:schemeClr val="accent2">
                <a:hueOff val="425593"/>
                <a:satOff val="-531"/>
                <a:lumOff val="125"/>
                <a:alphaOff val="0"/>
                <a:shade val="51000"/>
                <a:satMod val="130000"/>
              </a:schemeClr>
            </a:gs>
            <a:gs pos="80000">
              <a:schemeClr val="accent2">
                <a:hueOff val="425593"/>
                <a:satOff val="-531"/>
                <a:lumOff val="125"/>
                <a:alphaOff val="0"/>
                <a:shade val="93000"/>
                <a:satMod val="130000"/>
              </a:schemeClr>
            </a:gs>
            <a:gs pos="100000">
              <a:schemeClr val="accent2">
                <a:hueOff val="425593"/>
                <a:satOff val="-531"/>
                <a:lumOff val="1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ABRASCA</a:t>
          </a:r>
          <a:endParaRPr lang="en-US" sz="1100" b="1" kern="1200" dirty="0"/>
        </a:p>
      </dsp:txBody>
      <dsp:txXfrm>
        <a:off x="4919191" y="323630"/>
        <a:ext cx="884608" cy="512163"/>
      </dsp:txXfrm>
    </dsp:sp>
    <dsp:sp modelId="{CC4AE914-F99C-184D-8DF1-8F72E6840B18}">
      <dsp:nvSpPr>
        <dsp:cNvPr id="0" name=""/>
        <dsp:cNvSpPr/>
      </dsp:nvSpPr>
      <dsp:spPr>
        <a:xfrm rot="3149892">
          <a:off x="5620475" y="852130"/>
          <a:ext cx="87723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25593"/>
                <a:satOff val="-531"/>
                <a:lumOff val="125"/>
                <a:alphaOff val="0"/>
                <a:shade val="51000"/>
                <a:satMod val="130000"/>
              </a:schemeClr>
            </a:gs>
            <a:gs pos="80000">
              <a:schemeClr val="accent2">
                <a:hueOff val="425593"/>
                <a:satOff val="-531"/>
                <a:lumOff val="125"/>
                <a:alphaOff val="0"/>
                <a:shade val="93000"/>
                <a:satMod val="130000"/>
              </a:schemeClr>
            </a:gs>
            <a:gs pos="100000">
              <a:schemeClr val="accent2">
                <a:hueOff val="425593"/>
                <a:satOff val="-531"/>
                <a:lumOff val="1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5625623" y="890582"/>
        <a:ext cx="61406" cy="146672"/>
      </dsp:txXfrm>
    </dsp:sp>
    <dsp:sp modelId="{F8811581-F677-CD4F-A3A9-A01CB01D6CC5}">
      <dsp:nvSpPr>
        <dsp:cNvPr id="0" name=""/>
        <dsp:cNvSpPr/>
      </dsp:nvSpPr>
      <dsp:spPr>
        <a:xfrm>
          <a:off x="5371549" y="1008111"/>
          <a:ext cx="1193198" cy="724309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BMF&amp;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BOVESPA</a:t>
          </a:r>
          <a:endParaRPr lang="en-US" sz="1100" b="1" kern="1200" dirty="0"/>
        </a:p>
      </dsp:txBody>
      <dsp:txXfrm>
        <a:off x="5546289" y="1114184"/>
        <a:ext cx="843718" cy="512163"/>
      </dsp:txXfrm>
    </dsp:sp>
    <dsp:sp modelId="{859949F9-746A-D442-9BFF-1929435C8D9A}">
      <dsp:nvSpPr>
        <dsp:cNvPr id="0" name=""/>
        <dsp:cNvSpPr/>
      </dsp:nvSpPr>
      <dsp:spPr>
        <a:xfrm rot="4664498">
          <a:off x="5983552" y="1790217"/>
          <a:ext cx="204794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851185"/>
                <a:satOff val="-1062"/>
                <a:lumOff val="250"/>
                <a:alphaOff val="0"/>
                <a:shade val="51000"/>
                <a:satMod val="130000"/>
              </a:schemeClr>
            </a:gs>
            <a:gs pos="80000">
              <a:schemeClr val="accent2">
                <a:hueOff val="851185"/>
                <a:satOff val="-1062"/>
                <a:lumOff val="250"/>
                <a:alphaOff val="0"/>
                <a:shade val="93000"/>
                <a:satMod val="130000"/>
              </a:schemeClr>
            </a:gs>
            <a:gs pos="100000">
              <a:schemeClr val="accent2">
                <a:hueOff val="851185"/>
                <a:satOff val="-1062"/>
                <a:lumOff val="2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6007749" y="1809089"/>
        <a:ext cx="143356" cy="146672"/>
      </dsp:txXfrm>
    </dsp:sp>
    <dsp:sp modelId="{30C52A71-1AF5-6845-9860-A12E94AC7CF9}">
      <dsp:nvSpPr>
        <dsp:cNvPr id="0" name=""/>
        <dsp:cNvSpPr/>
      </dsp:nvSpPr>
      <dsp:spPr>
        <a:xfrm>
          <a:off x="5703118" y="2102550"/>
          <a:ext cx="1005645" cy="724309"/>
        </a:xfrm>
        <a:prstGeom prst="ellipse">
          <a:avLst/>
        </a:prstGeom>
        <a:solidFill>
          <a:srgbClr val="FFFF00"/>
        </a:solidFill>
        <a:ln>
          <a:solidFill>
            <a:srgbClr val="0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/>
              </a:solidFill>
            </a:rPr>
            <a:t>IBR</a:t>
          </a:r>
          <a:r>
            <a:rPr lang="en-US" sz="1100" kern="1200" dirty="0" smtClean="0">
              <a:solidFill>
                <a:schemeClr val="tx1"/>
              </a:solidFill>
            </a:rPr>
            <a:t>I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5850391" y="2208623"/>
        <a:ext cx="711099" cy="512163"/>
      </dsp:txXfrm>
    </dsp:sp>
    <dsp:sp modelId="{87B5BFEB-DD97-9E4A-8BCF-19F5F40E81DF}">
      <dsp:nvSpPr>
        <dsp:cNvPr id="0" name=""/>
        <dsp:cNvSpPr/>
      </dsp:nvSpPr>
      <dsp:spPr>
        <a:xfrm rot="6300000">
          <a:off x="5972658" y="2863618"/>
          <a:ext cx="187288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1276778"/>
                <a:satOff val="-1592"/>
                <a:lumOff val="374"/>
                <a:alphaOff val="0"/>
                <a:shade val="51000"/>
                <a:satMod val="130000"/>
              </a:schemeClr>
            </a:gs>
            <a:gs pos="80000">
              <a:schemeClr val="accent2">
                <a:hueOff val="1276778"/>
                <a:satOff val="-1592"/>
                <a:lumOff val="374"/>
                <a:alphaOff val="0"/>
                <a:shade val="93000"/>
                <a:satMod val="130000"/>
              </a:schemeClr>
            </a:gs>
            <a:gs pos="100000">
              <a:schemeClr val="accent2">
                <a:hueOff val="1276778"/>
                <a:satOff val="-1592"/>
                <a:lumOff val="3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6008022" y="2885373"/>
        <a:ext cx="131102" cy="146672"/>
      </dsp:txXfrm>
    </dsp:sp>
    <dsp:sp modelId="{95ECF10A-98BA-074A-B2AC-B88AD14086E3}">
      <dsp:nvSpPr>
        <dsp:cNvPr id="0" name=""/>
        <dsp:cNvSpPr/>
      </dsp:nvSpPr>
      <dsp:spPr>
        <a:xfrm>
          <a:off x="5489432" y="3152946"/>
          <a:ext cx="870112" cy="724309"/>
        </a:xfrm>
        <a:prstGeom prst="ellipse">
          <a:avLst/>
        </a:prstGeom>
        <a:solidFill>
          <a:srgbClr val="8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</a:rPr>
            <a:t>IBGC</a:t>
          </a:r>
          <a:endParaRPr lang="en-US" sz="1100" b="1" kern="1200" dirty="0">
            <a:solidFill>
              <a:srgbClr val="FFFFFF"/>
            </a:solidFill>
          </a:endParaRPr>
        </a:p>
      </dsp:txBody>
      <dsp:txXfrm>
        <a:off x="5616857" y="3259019"/>
        <a:ext cx="615262" cy="512163"/>
      </dsp:txXfrm>
    </dsp:sp>
    <dsp:sp modelId="{215E0A10-3D2C-DC49-BFDB-560B3D5C8187}">
      <dsp:nvSpPr>
        <dsp:cNvPr id="0" name=""/>
        <dsp:cNvSpPr/>
      </dsp:nvSpPr>
      <dsp:spPr>
        <a:xfrm rot="8100000">
          <a:off x="5462046" y="3775066"/>
          <a:ext cx="160499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1702371"/>
                <a:satOff val="-2123"/>
                <a:lumOff val="499"/>
                <a:alphaOff val="0"/>
                <a:shade val="51000"/>
                <a:satMod val="130000"/>
              </a:schemeClr>
            </a:gs>
            <a:gs pos="80000">
              <a:schemeClr val="accent2">
                <a:hueOff val="1702371"/>
                <a:satOff val="-2123"/>
                <a:lumOff val="499"/>
                <a:alphaOff val="0"/>
                <a:shade val="93000"/>
                <a:satMod val="130000"/>
              </a:schemeClr>
            </a:gs>
            <a:gs pos="100000">
              <a:schemeClr val="accent2">
                <a:hueOff val="1702371"/>
                <a:satOff val="-2123"/>
                <a:lumOff val="4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5503145" y="3806933"/>
        <a:ext cx="112349" cy="146672"/>
      </dsp:txXfrm>
    </dsp:sp>
    <dsp:sp modelId="{F2AFB6CF-A6A3-8649-BBBA-00F36976B516}">
      <dsp:nvSpPr>
        <dsp:cNvPr id="0" name=""/>
        <dsp:cNvSpPr/>
      </dsp:nvSpPr>
      <dsp:spPr>
        <a:xfrm>
          <a:off x="4727515" y="3921889"/>
          <a:ext cx="856061" cy="72430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000000"/>
              </a:solidFill>
            </a:rPr>
            <a:t>CFC</a:t>
          </a:r>
          <a:endParaRPr lang="en-US" sz="1100" b="1" kern="1200" dirty="0">
            <a:solidFill>
              <a:srgbClr val="000000"/>
            </a:solidFill>
          </a:endParaRPr>
        </a:p>
      </dsp:txBody>
      <dsp:txXfrm>
        <a:off x="4852882" y="4027962"/>
        <a:ext cx="605327" cy="512163"/>
      </dsp:txXfrm>
    </dsp:sp>
    <dsp:sp modelId="{91536A01-6A17-1841-9062-EF7ED64FA342}">
      <dsp:nvSpPr>
        <dsp:cNvPr id="0" name=""/>
        <dsp:cNvSpPr/>
      </dsp:nvSpPr>
      <dsp:spPr>
        <a:xfrm rot="9900000">
          <a:off x="4590682" y="4297991"/>
          <a:ext cx="113306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2127963"/>
                <a:satOff val="-2654"/>
                <a:lumOff val="624"/>
                <a:alphaOff val="0"/>
                <a:shade val="51000"/>
                <a:satMod val="130000"/>
              </a:schemeClr>
            </a:gs>
            <a:gs pos="80000">
              <a:schemeClr val="accent2">
                <a:hueOff val="2127963"/>
                <a:satOff val="-2654"/>
                <a:lumOff val="624"/>
                <a:alphaOff val="0"/>
                <a:shade val="93000"/>
                <a:satMod val="130000"/>
              </a:schemeClr>
            </a:gs>
            <a:gs pos="100000">
              <a:schemeClr val="accent2">
                <a:hueOff val="2127963"/>
                <a:satOff val="-2654"/>
                <a:lumOff val="6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4624095" y="4342483"/>
        <a:ext cx="79314" cy="146672"/>
      </dsp:txXfrm>
    </dsp:sp>
    <dsp:sp modelId="{B085B81B-FBED-C14C-94AF-12FE4CA8E81D}">
      <dsp:nvSpPr>
        <dsp:cNvPr id="0" name=""/>
        <dsp:cNvSpPr/>
      </dsp:nvSpPr>
      <dsp:spPr>
        <a:xfrm>
          <a:off x="3644717" y="4203342"/>
          <a:ext cx="920865" cy="724309"/>
        </a:xfrm>
        <a:prstGeom prst="ellipse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ANEFAC</a:t>
          </a:r>
          <a:endParaRPr lang="en-US" sz="1100" b="1" kern="1200" dirty="0"/>
        </a:p>
      </dsp:txBody>
      <dsp:txXfrm>
        <a:off x="3779575" y="4309415"/>
        <a:ext cx="651149" cy="512163"/>
      </dsp:txXfrm>
    </dsp:sp>
    <dsp:sp modelId="{E8F6153F-24A8-8F42-A77B-E1BAAA0B2032}">
      <dsp:nvSpPr>
        <dsp:cNvPr id="0" name=""/>
        <dsp:cNvSpPr/>
      </dsp:nvSpPr>
      <dsp:spPr>
        <a:xfrm rot="11700000">
          <a:off x="3538115" y="4304034"/>
          <a:ext cx="94802" cy="244454"/>
        </a:xfrm>
        <a:prstGeom prst="rightArrow">
          <a:avLst>
            <a:gd name="adj1" fmla="val 60000"/>
            <a:gd name="adj2" fmla="val 50000"/>
          </a:avLst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566071" y="4356606"/>
        <a:ext cx="66361" cy="146672"/>
      </dsp:txXfrm>
    </dsp:sp>
    <dsp:sp modelId="{F1040D4F-70E8-4D49-A97A-87FAE2562939}">
      <dsp:nvSpPr>
        <dsp:cNvPr id="0" name=""/>
        <dsp:cNvSpPr/>
      </dsp:nvSpPr>
      <dsp:spPr>
        <a:xfrm>
          <a:off x="2587296" y="3921889"/>
          <a:ext cx="934916" cy="724309"/>
        </a:xfrm>
        <a:prstGeom prst="ellipse">
          <a:avLst/>
        </a:prstGeom>
        <a:solidFill>
          <a:srgbClr val="00804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CPC/CODIM</a:t>
          </a:r>
          <a:endParaRPr lang="en-US" sz="1100" b="1" kern="1200" dirty="0"/>
        </a:p>
      </dsp:txBody>
      <dsp:txXfrm>
        <a:off x="2724211" y="4027962"/>
        <a:ext cx="661086" cy="512163"/>
      </dsp:txXfrm>
    </dsp:sp>
    <dsp:sp modelId="{E67B7B37-06F5-9846-908C-FC5C41EE3D82}">
      <dsp:nvSpPr>
        <dsp:cNvPr id="0" name=""/>
        <dsp:cNvSpPr/>
      </dsp:nvSpPr>
      <dsp:spPr>
        <a:xfrm rot="13500000">
          <a:off x="2610007" y="3786139"/>
          <a:ext cx="138141" cy="244454"/>
        </a:xfrm>
        <a:prstGeom prst="rightArrow">
          <a:avLst>
            <a:gd name="adj1" fmla="val 60000"/>
            <a:gd name="adj2" fmla="val 50000"/>
          </a:avLst>
        </a:prstGeom>
        <a:solidFill>
          <a:srgbClr val="00804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645380" y="3849682"/>
        <a:ext cx="96699" cy="146672"/>
      </dsp:txXfrm>
    </dsp:sp>
    <dsp:sp modelId="{150C518E-3CA8-BF4A-B313-AD36C52803A2}">
      <dsp:nvSpPr>
        <dsp:cNvPr id="0" name=""/>
        <dsp:cNvSpPr/>
      </dsp:nvSpPr>
      <dsp:spPr>
        <a:xfrm>
          <a:off x="1759485" y="3152946"/>
          <a:ext cx="1052653" cy="724309"/>
        </a:xfrm>
        <a:prstGeom prst="ellipse">
          <a:avLst/>
        </a:prstGeom>
        <a:solidFill>
          <a:srgbClr val="80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000000"/>
              </a:solidFill>
            </a:rPr>
            <a:t>IBRACON</a:t>
          </a:r>
          <a:endParaRPr lang="en-US" sz="1100" b="1" kern="1200" dirty="0">
            <a:solidFill>
              <a:srgbClr val="000000"/>
            </a:solidFill>
          </a:endParaRPr>
        </a:p>
      </dsp:txBody>
      <dsp:txXfrm>
        <a:off x="1913642" y="3259019"/>
        <a:ext cx="744339" cy="512163"/>
      </dsp:txXfrm>
    </dsp:sp>
    <dsp:sp modelId="{07A77AF7-54FD-734F-9C47-3AD73F883370}">
      <dsp:nvSpPr>
        <dsp:cNvPr id="0" name=""/>
        <dsp:cNvSpPr/>
      </dsp:nvSpPr>
      <dsp:spPr>
        <a:xfrm rot="15300000">
          <a:off x="2053254" y="2872224"/>
          <a:ext cx="186100" cy="244454"/>
        </a:xfrm>
        <a:prstGeom prst="rightArrow">
          <a:avLst>
            <a:gd name="adj1" fmla="val 60000"/>
            <a:gd name="adj2" fmla="val 50000"/>
          </a:avLst>
        </a:prstGeom>
        <a:solidFill>
          <a:srgbClr val="80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088394" y="2948079"/>
        <a:ext cx="130270" cy="146672"/>
      </dsp:txXfrm>
    </dsp:sp>
    <dsp:sp modelId="{D8DE3F6F-0346-574A-BF50-96D11F441FBF}">
      <dsp:nvSpPr>
        <dsp:cNvPr id="0" name=""/>
        <dsp:cNvSpPr/>
      </dsp:nvSpPr>
      <dsp:spPr>
        <a:xfrm>
          <a:off x="1520835" y="2102550"/>
          <a:ext cx="967047" cy="724309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BRAIN</a:t>
          </a:r>
          <a:endParaRPr lang="en-US" sz="1100" b="1" kern="1200" dirty="0"/>
        </a:p>
      </dsp:txBody>
      <dsp:txXfrm>
        <a:off x="1662456" y="2208623"/>
        <a:ext cx="683805" cy="512163"/>
      </dsp:txXfrm>
    </dsp:sp>
    <dsp:sp modelId="{81BDC47C-390E-544A-A111-2A689717F16A}">
      <dsp:nvSpPr>
        <dsp:cNvPr id="0" name=""/>
        <dsp:cNvSpPr/>
      </dsp:nvSpPr>
      <dsp:spPr>
        <a:xfrm rot="17100000">
          <a:off x="2050763" y="1823700"/>
          <a:ext cx="185202" cy="24445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71353" y="1899425"/>
        <a:ext cx="129641" cy="146672"/>
      </dsp:txXfrm>
    </dsp:sp>
    <dsp:sp modelId="{377FDD6D-1943-7040-BAF7-08E451B8170F}">
      <dsp:nvSpPr>
        <dsp:cNvPr id="0" name=""/>
        <dsp:cNvSpPr/>
      </dsp:nvSpPr>
      <dsp:spPr>
        <a:xfrm>
          <a:off x="1666502" y="1052155"/>
          <a:ext cx="1238619" cy="724309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>
              <a:solidFill>
                <a:srgbClr val="000000"/>
              </a:solidFill>
            </a:rPr>
            <a:t>iTAU</a:t>
          </a:r>
          <a:r>
            <a:rPr lang="en-US" sz="1100" b="1" kern="1200" dirty="0" smtClean="0">
              <a:solidFill>
                <a:srgbClr val="000000"/>
              </a:solidFill>
            </a:rPr>
            <a:t>-UNIBANCO</a:t>
          </a:r>
          <a:endParaRPr lang="en-US" sz="1100" b="1" kern="1200" dirty="0">
            <a:solidFill>
              <a:srgbClr val="000000"/>
            </a:solidFill>
          </a:endParaRPr>
        </a:p>
      </dsp:txBody>
      <dsp:txXfrm>
        <a:off x="1847894" y="1158228"/>
        <a:ext cx="875835" cy="512163"/>
      </dsp:txXfrm>
    </dsp:sp>
    <dsp:sp modelId="{AE1AEB86-D67C-FB4F-9F71-24302A7AF48F}">
      <dsp:nvSpPr>
        <dsp:cNvPr id="0" name=""/>
        <dsp:cNvSpPr/>
      </dsp:nvSpPr>
      <dsp:spPr>
        <a:xfrm rot="18900000">
          <a:off x="2615929" y="902498"/>
          <a:ext cx="118934" cy="244454"/>
        </a:xfrm>
        <a:prstGeom prst="rightArrow">
          <a:avLst>
            <a:gd name="adj1" fmla="val 60000"/>
            <a:gd name="adj2" fmla="val 50000"/>
          </a:avLst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621154" y="964004"/>
        <a:ext cx="83254" cy="146672"/>
      </dsp:txXfrm>
    </dsp:sp>
    <dsp:sp modelId="{36540B78-052A-4540-9065-52A427DDA170}">
      <dsp:nvSpPr>
        <dsp:cNvPr id="0" name=""/>
        <dsp:cNvSpPr/>
      </dsp:nvSpPr>
      <dsp:spPr>
        <a:xfrm>
          <a:off x="2532299" y="283212"/>
          <a:ext cx="1044910" cy="724309"/>
        </a:xfrm>
        <a:prstGeom prst="ellipse">
          <a:avLst/>
        </a:prstGeom>
        <a:solidFill>
          <a:srgbClr val="19196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bg1"/>
              </a:solidFill>
            </a:rPr>
            <a:t>APIMEC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685323" y="389285"/>
        <a:ext cx="738862" cy="512163"/>
      </dsp:txXfrm>
    </dsp:sp>
    <dsp:sp modelId="{C235BD2C-A567-6D46-80E2-073CD5DBB0BC}">
      <dsp:nvSpPr>
        <dsp:cNvPr id="0" name=""/>
        <dsp:cNvSpPr/>
      </dsp:nvSpPr>
      <dsp:spPr>
        <a:xfrm rot="20967755">
          <a:off x="3566397" y="426328"/>
          <a:ext cx="17617" cy="2444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566442" y="475702"/>
        <a:ext cx="12332" cy="146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9E5C350-135C-4463-A0F2-67B49320C8BF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CE73976-F520-446D-B009-01CF807FB85E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00958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iirc.org/2012/03/08/professor-mervyn-e-king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theiirc.org/2011/03/22/paul-druckman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dirty="0" smtClean="0"/>
              <a:t>O International Integrated Reporting Council (IIRC) é um </a:t>
            </a:r>
            <a:r>
              <a:rPr lang="en-GB" dirty="0" err="1" smtClean="0"/>
              <a:t>grupo</a:t>
            </a:r>
            <a:r>
              <a:rPr lang="en-GB" dirty="0" smtClean="0"/>
              <a:t> </a:t>
            </a:r>
            <a:r>
              <a:rPr lang="en-GB" dirty="0" err="1" smtClean="0"/>
              <a:t>internacional</a:t>
            </a:r>
            <a:r>
              <a:rPr lang="en-GB" dirty="0" smtClean="0"/>
              <a:t> de </a:t>
            </a:r>
            <a:r>
              <a:rPr lang="en-GB" dirty="0" err="1" smtClean="0"/>
              <a:t>órgãos</a:t>
            </a:r>
            <a:r>
              <a:rPr lang="en-GB" dirty="0" smtClean="0"/>
              <a:t> </a:t>
            </a:r>
            <a:r>
              <a:rPr lang="en-GB" dirty="0" err="1" smtClean="0"/>
              <a:t>reguladores</a:t>
            </a:r>
            <a:r>
              <a:rPr lang="en-GB" dirty="0" smtClean="0"/>
              <a:t>, </a:t>
            </a:r>
            <a:r>
              <a:rPr lang="en-GB" dirty="0" err="1" smtClean="0"/>
              <a:t>investidores</a:t>
            </a:r>
            <a:r>
              <a:rPr lang="en-GB" dirty="0" smtClean="0"/>
              <a:t>, </a:t>
            </a:r>
            <a:r>
              <a:rPr lang="en-GB" dirty="0" err="1" smtClean="0"/>
              <a:t>companhias</a:t>
            </a:r>
            <a:r>
              <a:rPr lang="en-GB" dirty="0" smtClean="0"/>
              <a:t>, </a:t>
            </a:r>
            <a:r>
              <a:rPr lang="en-GB" dirty="0" err="1" smtClean="0"/>
              <a:t>organismos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normatização</a:t>
            </a:r>
            <a:r>
              <a:rPr lang="en-GB" dirty="0" smtClean="0"/>
              <a:t>, </a:t>
            </a:r>
            <a:r>
              <a:rPr lang="en-GB" dirty="0" err="1" smtClean="0"/>
              <a:t>profissionais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contabilidade</a:t>
            </a:r>
            <a:r>
              <a:rPr lang="en-GB" dirty="0" smtClean="0"/>
              <a:t> e ONGs. Juntas, as </a:t>
            </a:r>
            <a:r>
              <a:rPr lang="en-GB" dirty="0" err="1" smtClean="0"/>
              <a:t>organizações</a:t>
            </a:r>
            <a:r>
              <a:rPr lang="en-GB" dirty="0" smtClean="0"/>
              <a:t> </a:t>
            </a:r>
            <a:r>
              <a:rPr lang="en-GB" dirty="0" err="1" smtClean="0"/>
              <a:t>deste</a:t>
            </a:r>
            <a:r>
              <a:rPr lang="en-GB" dirty="0" smtClean="0"/>
              <a:t> </a:t>
            </a:r>
            <a:r>
              <a:rPr lang="en-GB" dirty="0" err="1" smtClean="0"/>
              <a:t>grupo</a:t>
            </a:r>
            <a:r>
              <a:rPr lang="en-GB" dirty="0" smtClean="0"/>
              <a:t> </a:t>
            </a:r>
            <a:r>
              <a:rPr lang="en-GB" dirty="0" err="1" smtClean="0"/>
              <a:t>pressupõem</a:t>
            </a:r>
            <a:r>
              <a:rPr lang="en-GB" dirty="0" smtClean="0"/>
              <a:t> </a:t>
            </a:r>
            <a:r>
              <a:rPr lang="en-GB" dirty="0" err="1" smtClean="0"/>
              <a:t>que</a:t>
            </a:r>
            <a:r>
              <a:rPr lang="en-GB" dirty="0" smtClean="0"/>
              <a:t> a </a:t>
            </a:r>
            <a:r>
              <a:rPr lang="en-GB" dirty="0" err="1" smtClean="0"/>
              <a:t>comunicação</a:t>
            </a:r>
            <a:r>
              <a:rPr lang="en-GB" dirty="0" smtClean="0"/>
              <a:t> </a:t>
            </a:r>
            <a:r>
              <a:rPr lang="en-GB" dirty="0" err="1" smtClean="0"/>
              <a:t>sobre</a:t>
            </a:r>
            <a:r>
              <a:rPr lang="en-GB" baseline="0" dirty="0" smtClean="0"/>
              <a:t> </a:t>
            </a:r>
            <a:r>
              <a:rPr lang="en-GB" dirty="0" smtClean="0"/>
              <a:t>a </a:t>
            </a:r>
            <a:r>
              <a:rPr lang="en-GB" dirty="0" err="1" smtClean="0"/>
              <a:t>criação</a:t>
            </a:r>
            <a:r>
              <a:rPr lang="en-GB" dirty="0" smtClean="0"/>
              <a:t> de </a:t>
            </a:r>
            <a:r>
              <a:rPr lang="en-GB" dirty="0" err="1" smtClean="0"/>
              <a:t>valores</a:t>
            </a:r>
            <a:r>
              <a:rPr lang="en-GB" dirty="0" smtClean="0"/>
              <a:t> </a:t>
            </a:r>
            <a:r>
              <a:rPr lang="en-GB" dirty="0" err="1" smtClean="0"/>
              <a:t>para</a:t>
            </a:r>
            <a:r>
              <a:rPr lang="en-GB" dirty="0" smtClean="0"/>
              <a:t> </a:t>
            </a:r>
            <a:r>
              <a:rPr lang="en-GB" dirty="0" err="1" smtClean="0"/>
              <a:t>os</a:t>
            </a:r>
            <a:r>
              <a:rPr lang="en-GB" dirty="0" smtClean="0"/>
              <a:t> </a:t>
            </a:r>
            <a:r>
              <a:rPr lang="en-GB" dirty="0" err="1" smtClean="0"/>
              <a:t>negócios</a:t>
            </a:r>
            <a:r>
              <a:rPr lang="en-GB" dirty="0" smtClean="0"/>
              <a:t> </a:t>
            </a:r>
            <a:r>
              <a:rPr lang="en-GB" dirty="0" err="1" smtClean="0"/>
              <a:t>deve</a:t>
            </a:r>
            <a:r>
              <a:rPr lang="en-GB" dirty="0" smtClean="0"/>
              <a:t> </a:t>
            </a:r>
            <a:r>
              <a:rPr lang="en-GB" dirty="0" err="1" smtClean="0"/>
              <a:t>ser</a:t>
            </a:r>
            <a:r>
              <a:rPr lang="en-GB" dirty="0" smtClean="0"/>
              <a:t> o </a:t>
            </a:r>
            <a:r>
              <a:rPr lang="en-GB" dirty="0" err="1" smtClean="0"/>
              <a:t>próximo</a:t>
            </a:r>
            <a:r>
              <a:rPr lang="en-GB" dirty="0" smtClean="0"/>
              <a:t> </a:t>
            </a:r>
            <a:r>
              <a:rPr lang="en-GB" dirty="0" err="1" smtClean="0"/>
              <a:t>passo</a:t>
            </a:r>
            <a:r>
              <a:rPr lang="en-GB" dirty="0" smtClean="0"/>
              <a:t> </a:t>
            </a:r>
            <a:r>
              <a:rPr lang="en-GB" dirty="0" err="1" smtClean="0"/>
              <a:t>na</a:t>
            </a:r>
            <a:r>
              <a:rPr lang="en-GB" dirty="0" smtClean="0"/>
              <a:t> </a:t>
            </a:r>
            <a:r>
              <a:rPr lang="en-GB" dirty="0" err="1" smtClean="0"/>
              <a:t>evolução</a:t>
            </a:r>
            <a:r>
              <a:rPr lang="en-GB" dirty="0" smtClean="0"/>
              <a:t> dos </a:t>
            </a:r>
            <a:r>
              <a:rPr lang="en-GB" dirty="0" err="1" smtClean="0"/>
              <a:t>relatórios</a:t>
            </a:r>
            <a:r>
              <a:rPr lang="en-GB" dirty="0" smtClean="0"/>
              <a:t> </a:t>
            </a:r>
            <a:r>
              <a:rPr lang="en-GB" dirty="0" err="1" smtClean="0"/>
              <a:t>corporativos</a:t>
            </a:r>
            <a:endParaRPr lang="en-GB" dirty="0" smtClean="0"/>
          </a:p>
          <a:p>
            <a:pPr>
              <a:spcBef>
                <a:spcPct val="0"/>
              </a:spcBef>
            </a:pP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O IIRC é </a:t>
            </a:r>
            <a:r>
              <a:rPr lang="en-GB" dirty="0" err="1" smtClean="0"/>
              <a:t>liderado</a:t>
            </a:r>
            <a:r>
              <a:rPr lang="en-GB" dirty="0" smtClean="0"/>
              <a:t> </a:t>
            </a:r>
            <a:r>
              <a:rPr lang="en-GB" dirty="0" err="1" smtClean="0"/>
              <a:t>pelo</a:t>
            </a:r>
            <a:r>
              <a:rPr lang="en-GB" dirty="0" smtClean="0"/>
              <a:t> </a:t>
            </a:r>
            <a:r>
              <a:rPr lang="en-GB" dirty="0" smtClean="0">
                <a:hlinkClick r:id="rId3" tooltip="Professor Mervyn E. King, IIRC"/>
              </a:rPr>
              <a:t>Professor </a:t>
            </a:r>
            <a:r>
              <a:rPr lang="en-GB" dirty="0" err="1" smtClean="0">
                <a:hlinkClick r:id="rId3" tooltip="Professor Mervyn E. King, IIRC"/>
              </a:rPr>
              <a:t>Mervyn</a:t>
            </a:r>
            <a:r>
              <a:rPr lang="en-GB" dirty="0" smtClean="0">
                <a:hlinkClick r:id="rId3" tooltip="Professor Mervyn E. King, IIRC"/>
              </a:rPr>
              <a:t> King</a:t>
            </a:r>
            <a:r>
              <a:rPr lang="en-GB" dirty="0" smtClean="0"/>
              <a:t>,</a:t>
            </a:r>
            <a:r>
              <a:rPr lang="en-GB" baseline="0" dirty="0" smtClean="0"/>
              <a:t> e</a:t>
            </a:r>
            <a:r>
              <a:rPr lang="en-GB" dirty="0" smtClean="0"/>
              <a:t> </a:t>
            </a:r>
            <a:r>
              <a:rPr lang="en-GB" dirty="0" smtClean="0">
                <a:hlinkClick r:id="rId4"/>
              </a:rPr>
              <a:t>Paul </a:t>
            </a:r>
            <a:r>
              <a:rPr lang="en-GB" dirty="0" err="1" smtClean="0">
                <a:hlinkClick r:id="rId4"/>
              </a:rPr>
              <a:t>Druckman</a:t>
            </a:r>
            <a:r>
              <a:rPr lang="en-GB" dirty="0" smtClean="0"/>
              <a:t> </a:t>
            </a:r>
            <a:r>
              <a:rPr lang="en-GB" dirty="0" err="1" smtClean="0"/>
              <a:t>exerce</a:t>
            </a:r>
            <a:r>
              <a:rPr lang="en-GB" baseline="0" dirty="0" smtClean="0"/>
              <a:t> o cargo de </a:t>
            </a:r>
            <a:r>
              <a:rPr lang="en-GB" baseline="0" dirty="0" err="1" smtClean="0"/>
              <a:t>Diretor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Presidente</a:t>
            </a:r>
            <a:r>
              <a:rPr lang="en-GB" dirty="0" smtClean="0"/>
              <a:t>.</a:t>
            </a:r>
          </a:p>
          <a:p>
            <a:pPr>
              <a:spcBef>
                <a:spcPct val="0"/>
              </a:spcBef>
            </a:pP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err="1" smtClean="0"/>
              <a:t>Lista</a:t>
            </a:r>
            <a:r>
              <a:rPr lang="en-GB" dirty="0" smtClean="0"/>
              <a:t> de </a:t>
            </a:r>
            <a:r>
              <a:rPr lang="en-GB" dirty="0" err="1" smtClean="0"/>
              <a:t>organizações</a:t>
            </a:r>
            <a:r>
              <a:rPr lang="en-GB" dirty="0" smtClean="0"/>
              <a:t> e </a:t>
            </a:r>
            <a:r>
              <a:rPr lang="en-GB" dirty="0" err="1" smtClean="0"/>
              <a:t>pessoas</a:t>
            </a:r>
            <a:r>
              <a:rPr lang="en-GB" dirty="0" smtClean="0"/>
              <a:t> </a:t>
            </a:r>
            <a:r>
              <a:rPr lang="en-GB" dirty="0" err="1" smtClean="0"/>
              <a:t>que</a:t>
            </a:r>
            <a:r>
              <a:rPr lang="en-GB" dirty="0" smtClean="0"/>
              <a:t> </a:t>
            </a:r>
            <a:r>
              <a:rPr lang="en-GB" dirty="0" err="1" smtClean="0"/>
              <a:t>compõem</a:t>
            </a:r>
            <a:r>
              <a:rPr lang="en-GB" baseline="0" dirty="0" smtClean="0"/>
              <a:t> o IIRC</a:t>
            </a:r>
            <a:r>
              <a:rPr lang="en-GB" dirty="0" smtClean="0"/>
              <a:t> (dados de 12/03/2013):</a:t>
            </a:r>
          </a:p>
          <a:p>
            <a:pPr>
              <a:spcBef>
                <a:spcPct val="0"/>
              </a:spcBef>
            </a:pP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Alex </a:t>
            </a:r>
            <a:r>
              <a:rPr lang="en-GB" dirty="0" err="1" smtClean="0"/>
              <a:t>Malley</a:t>
            </a:r>
            <a:r>
              <a:rPr lang="en-GB" dirty="0" smtClean="0"/>
              <a:t>, Chief Executive Officer, CPA Australia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Andrew Wright, Treasurer to TRH The Prince of Wales and The Duchess of Cornwall, The Prince’s Accounting for Sustainability Project</a:t>
            </a:r>
          </a:p>
          <a:p>
            <a:pPr>
              <a:spcBef>
                <a:spcPct val="0"/>
              </a:spcBef>
            </a:pPr>
            <a:r>
              <a:rPr lang="en-GB" dirty="0" err="1" smtClean="0"/>
              <a:t>Dr.</a:t>
            </a:r>
            <a:r>
              <a:rPr lang="en-GB" dirty="0" smtClean="0"/>
              <a:t> </a:t>
            </a:r>
            <a:r>
              <a:rPr lang="en-GB" dirty="0" err="1" smtClean="0"/>
              <a:t>Angelien</a:t>
            </a:r>
            <a:r>
              <a:rPr lang="en-GB" dirty="0" smtClean="0"/>
              <a:t> </a:t>
            </a:r>
            <a:r>
              <a:rPr lang="en-GB" dirty="0" err="1" smtClean="0"/>
              <a:t>Kemna</a:t>
            </a:r>
            <a:r>
              <a:rPr lang="en-GB" dirty="0" smtClean="0"/>
              <a:t>, Chief Investment Officer, APG Asset Management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Aron Cramer, President and CEO, Business for Social Responsibility (BSR)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Atsushi Saito, President &amp; CEO, Tokyo Stock Exchange Group, </a:t>
            </a:r>
            <a:r>
              <a:rPr lang="en-GB" dirty="0" err="1" smtClean="0"/>
              <a:t>Inc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Barry </a:t>
            </a:r>
            <a:r>
              <a:rPr lang="en-GB" dirty="0" err="1" smtClean="0"/>
              <a:t>Melancon</a:t>
            </a:r>
            <a:r>
              <a:rPr lang="en-GB" dirty="0" smtClean="0"/>
              <a:t>, President and Chief Executive Officer, American Institute of Certified Public Accountants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Charles Tilley, Chief Executive, Chartered Institute of Management Accountants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Charles McDonough, Vice President and Controller, The World Bank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Professor </a:t>
            </a:r>
            <a:r>
              <a:rPr lang="en-GB" dirty="0" err="1" smtClean="0"/>
              <a:t>Dr.</a:t>
            </a:r>
            <a:r>
              <a:rPr lang="en-GB" dirty="0" smtClean="0"/>
              <a:t> </a:t>
            </a:r>
            <a:r>
              <a:rPr lang="en-GB" dirty="0" err="1" smtClean="0"/>
              <a:t>Christoph</a:t>
            </a:r>
            <a:r>
              <a:rPr lang="en-GB" dirty="0" smtClean="0"/>
              <a:t> </a:t>
            </a:r>
            <a:r>
              <a:rPr lang="en-GB" dirty="0" err="1" smtClean="0"/>
              <a:t>Stueckelberger</a:t>
            </a:r>
            <a:r>
              <a:rPr lang="en-GB" dirty="0" smtClean="0"/>
              <a:t>, Executive Director and Founder, </a:t>
            </a:r>
            <a:r>
              <a:rPr lang="en-GB" dirty="0" err="1" smtClean="0"/>
              <a:t>Globethics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David Nussbaum, WWF-UK Chief Executive, WWF International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Dennis </a:t>
            </a:r>
            <a:r>
              <a:rPr lang="en-GB" dirty="0" err="1" smtClean="0"/>
              <a:t>Nally</a:t>
            </a:r>
            <a:r>
              <a:rPr lang="en-GB" dirty="0" smtClean="0"/>
              <a:t>, Chairman, PwC International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Edward </a:t>
            </a:r>
            <a:r>
              <a:rPr lang="en-GB" dirty="0" err="1" smtClean="0"/>
              <a:t>Nusbaum</a:t>
            </a:r>
            <a:r>
              <a:rPr lang="en-GB" dirty="0" smtClean="0"/>
              <a:t>, CEO, Grant Thornton International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Erik Breen, Member of the Executive Board, </a:t>
            </a:r>
            <a:r>
              <a:rPr lang="en-GB" dirty="0" err="1" smtClean="0"/>
              <a:t>Eumedion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Hans </a:t>
            </a:r>
            <a:r>
              <a:rPr lang="en-GB" dirty="0" err="1" smtClean="0"/>
              <a:t>Hoogervorst</a:t>
            </a:r>
            <a:r>
              <a:rPr lang="en-GB" dirty="0" smtClean="0"/>
              <a:t>, Chairman of the Board, International Accounting Standards Board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Helen Brand, Chief Executive, Association of Chartered Certified Accountants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Herman Mulder, Chairman, Global Reporting Initiative</a:t>
            </a:r>
          </a:p>
          <a:p>
            <a:pPr>
              <a:spcBef>
                <a:spcPct val="0"/>
              </a:spcBef>
            </a:pPr>
            <a:r>
              <a:rPr lang="en-GB" dirty="0" err="1" smtClean="0"/>
              <a:t>Huguette</a:t>
            </a:r>
            <a:r>
              <a:rPr lang="en-GB" dirty="0" smtClean="0"/>
              <a:t> Labelle, Chair, Transparency International</a:t>
            </a:r>
          </a:p>
          <a:p>
            <a:pPr>
              <a:spcBef>
                <a:spcPct val="0"/>
              </a:spcBef>
            </a:pPr>
            <a:r>
              <a:rPr lang="en-GB" dirty="0" err="1" smtClean="0"/>
              <a:t>Koushik</a:t>
            </a:r>
            <a:r>
              <a:rPr lang="en-GB" dirty="0" smtClean="0"/>
              <a:t> </a:t>
            </a:r>
            <a:r>
              <a:rPr lang="en-GB" dirty="0" err="1" smtClean="0"/>
              <a:t>Chatterjee</a:t>
            </a:r>
            <a:r>
              <a:rPr lang="en-GB" dirty="0" smtClean="0"/>
              <a:t>, Executive Director and Group-Chief Financial Officer, Tata Steel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Jean-Charles de </a:t>
            </a:r>
            <a:r>
              <a:rPr lang="en-GB" dirty="0" err="1" smtClean="0"/>
              <a:t>Lasteyrie</a:t>
            </a:r>
            <a:r>
              <a:rPr lang="en-GB" dirty="0" smtClean="0"/>
              <a:t>, Vice-President, </a:t>
            </a:r>
            <a:r>
              <a:rPr lang="en-GB" dirty="0" err="1" smtClean="0"/>
              <a:t>Fédération</a:t>
            </a:r>
            <a:r>
              <a:rPr lang="en-GB" dirty="0" smtClean="0"/>
              <a:t> des Experts </a:t>
            </a:r>
            <a:r>
              <a:rPr lang="en-GB" dirty="0" err="1" smtClean="0"/>
              <a:t>Compatables</a:t>
            </a:r>
            <a:r>
              <a:rPr lang="en-GB" dirty="0" smtClean="0"/>
              <a:t> </a:t>
            </a:r>
            <a:r>
              <a:rPr lang="en-GB" dirty="0" err="1" smtClean="0"/>
              <a:t>Européens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Jim Turley, Chairman and Chief Executive Officer, Ernst &amp; Young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Li Yong, Vice Minister of Finance, President of Chinese Institute of Certified Public Accountants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Marco </a:t>
            </a:r>
            <a:r>
              <a:rPr lang="en-GB" dirty="0" err="1" smtClean="0"/>
              <a:t>Geovanne</a:t>
            </a:r>
            <a:r>
              <a:rPr lang="en-GB" dirty="0" smtClean="0"/>
              <a:t> Tobias da Silva, Executive Director of Governance and Holdings, </a:t>
            </a:r>
            <a:r>
              <a:rPr lang="en-GB" dirty="0" err="1" smtClean="0"/>
              <a:t>Previ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Margaret M. </a:t>
            </a:r>
            <a:r>
              <a:rPr lang="en-GB" dirty="0" err="1" smtClean="0"/>
              <a:t>Foran</a:t>
            </a:r>
            <a:r>
              <a:rPr lang="en-GB" dirty="0" smtClean="0"/>
              <a:t>, Chief Governance Officer, Prudential Financial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Sir Mark Moody-Stuart, Chairman, Foundation for the Global Compact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Martin Van </a:t>
            </a:r>
            <a:r>
              <a:rPr lang="en-GB" dirty="0" err="1" smtClean="0"/>
              <a:t>Roekel</a:t>
            </a:r>
            <a:r>
              <a:rPr lang="en-GB" dirty="0" smtClean="0"/>
              <a:t>, CEO, BDO International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Professor </a:t>
            </a:r>
            <a:r>
              <a:rPr lang="en-GB" dirty="0" err="1" smtClean="0"/>
              <a:t>Mervyn</a:t>
            </a:r>
            <a:r>
              <a:rPr lang="en-GB" dirty="0" smtClean="0"/>
              <a:t> King, Chairman, International Integrated Reporting Council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Michael Andrew, Global Chairman, KPMG International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Michael </a:t>
            </a:r>
            <a:r>
              <a:rPr lang="en-GB" dirty="0" err="1" smtClean="0"/>
              <a:t>Izza</a:t>
            </a:r>
            <a:r>
              <a:rPr lang="en-GB" dirty="0" smtClean="0"/>
              <a:t>, ICAEW Chief Executive, Global Accounting Alliance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Michelle </a:t>
            </a:r>
            <a:r>
              <a:rPr lang="en-GB" dirty="0" err="1" smtClean="0"/>
              <a:t>Edkins</a:t>
            </a:r>
            <a:r>
              <a:rPr lang="en-GB" dirty="0" smtClean="0"/>
              <a:t>, Chair of the Board of Directors, ICGN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Mindy Lubber, President, Ceres and Director of INCR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Professor Nelson Carvalho, </a:t>
            </a:r>
            <a:r>
              <a:rPr lang="en-GB" dirty="0" err="1" smtClean="0"/>
              <a:t>Universidade</a:t>
            </a:r>
            <a:r>
              <a:rPr lang="en-GB" dirty="0" smtClean="0"/>
              <a:t> de São Paulo, Brazil and Chairman 25th Session of UNCTAD’s ISAR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Paul Dickinson, Executive Chairman, Carbon Disclosure Project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Peter Bakker, President, World Business Council for Sustainable Development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Richard Chambers, President and CEO, Institute of Internal Auditors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Richard </a:t>
            </a:r>
            <a:r>
              <a:rPr lang="en-GB" dirty="0" err="1" smtClean="0"/>
              <a:t>Samans</a:t>
            </a:r>
            <a:r>
              <a:rPr lang="en-GB" dirty="0" smtClean="0"/>
              <a:t>, Chairman, Climate Disclosure Standards Board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Professor Robert </a:t>
            </a:r>
            <a:r>
              <a:rPr lang="en-GB" dirty="0" err="1" smtClean="0"/>
              <a:t>Eccles</a:t>
            </a:r>
            <a:r>
              <a:rPr lang="en-GB" dirty="0" smtClean="0"/>
              <a:t>, Chairman of Sustainability Accounting Standards Board and Professor of Management Practice, Harvard Business School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Robert Greenhill, Managing Director and Chief Business Officer, World Economic Forum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Roberto </a:t>
            </a:r>
            <a:r>
              <a:rPr lang="en-GB" dirty="0" err="1" smtClean="0"/>
              <a:t>Pedote</a:t>
            </a:r>
            <a:r>
              <a:rPr lang="en-GB" dirty="0" smtClean="0"/>
              <a:t>, Senior Vice President of Financial and Legal Affairs, </a:t>
            </a:r>
            <a:r>
              <a:rPr lang="en-GB" dirty="0" err="1" smtClean="0"/>
              <a:t>Natura</a:t>
            </a:r>
            <a:r>
              <a:rPr lang="en-GB" dirty="0" smtClean="0"/>
              <a:t> </a:t>
            </a:r>
            <a:r>
              <a:rPr lang="en-GB" dirty="0" err="1" smtClean="0"/>
              <a:t>Cosmeticos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Russell Picot, Group Chief Accounting Officer, HSBC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Sandra Guerra, Chairman, Instituto </a:t>
            </a:r>
            <a:r>
              <a:rPr lang="en-GB" dirty="0" err="1" smtClean="0"/>
              <a:t>Brasileiro</a:t>
            </a:r>
            <a:r>
              <a:rPr lang="en-GB" dirty="0" smtClean="0"/>
              <a:t> de </a:t>
            </a:r>
            <a:r>
              <a:rPr lang="en-GB" dirty="0" err="1" smtClean="0"/>
              <a:t>Governança</a:t>
            </a:r>
            <a:r>
              <a:rPr lang="en-GB" dirty="0" smtClean="0"/>
              <a:t> </a:t>
            </a:r>
            <a:r>
              <a:rPr lang="en-GB" dirty="0" err="1" smtClean="0"/>
              <a:t>Corporativa</a:t>
            </a:r>
            <a:endParaRPr lang="en-GB" dirty="0" smtClean="0"/>
          </a:p>
          <a:p>
            <a:pPr>
              <a:spcBef>
                <a:spcPct val="0"/>
              </a:spcBef>
            </a:pPr>
            <a:r>
              <a:rPr lang="en-GB" dirty="0" smtClean="0"/>
              <a:t>Stephen Almond, Chairman of the Board, Deloitte </a:t>
            </a:r>
            <a:r>
              <a:rPr lang="en-GB" dirty="0" err="1" smtClean="0"/>
              <a:t>Touche</a:t>
            </a:r>
            <a:r>
              <a:rPr lang="en-GB" dirty="0" smtClean="0"/>
              <a:t> Tohmatsu Limited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Thomas </a:t>
            </a:r>
            <a:r>
              <a:rPr lang="en-GB" dirty="0" err="1" smtClean="0"/>
              <a:t>Kusterer</a:t>
            </a:r>
            <a:r>
              <a:rPr lang="en-GB" dirty="0" smtClean="0"/>
              <a:t>, Chief Financial Officer, </a:t>
            </a:r>
            <a:r>
              <a:rPr lang="en-GB" dirty="0" err="1" smtClean="0"/>
              <a:t>Energie</a:t>
            </a:r>
            <a:r>
              <a:rPr lang="en-GB" dirty="0" smtClean="0"/>
              <a:t> Baden-Württemberg AG</a:t>
            </a:r>
          </a:p>
          <a:p>
            <a:pPr>
              <a:spcBef>
                <a:spcPct val="0"/>
              </a:spcBef>
            </a:pPr>
            <a:r>
              <a:rPr lang="en-GB" dirty="0" err="1" smtClean="0"/>
              <a:t>Vedat</a:t>
            </a:r>
            <a:r>
              <a:rPr lang="en-GB" dirty="0" smtClean="0"/>
              <a:t> </a:t>
            </a:r>
            <a:r>
              <a:rPr lang="en-GB" dirty="0" err="1" smtClean="0"/>
              <a:t>Akgiray</a:t>
            </a:r>
            <a:r>
              <a:rPr lang="en-GB" dirty="0" smtClean="0"/>
              <a:t>, Vice-Chairman, International Organization of Securities Commissions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Wan Ling Martello, Executive Vice President, Nestlé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Warren Allen, President, International Federation of Accountants</a:t>
            </a:r>
          </a:p>
          <a:p>
            <a:pPr>
              <a:spcBef>
                <a:spcPct val="0"/>
              </a:spcBef>
            </a:pPr>
            <a:r>
              <a:rPr lang="en-GB" dirty="0" smtClean="0"/>
              <a:t>Wolfgang </a:t>
            </a:r>
            <a:r>
              <a:rPr lang="en-GB" dirty="0" err="1" smtClean="0"/>
              <a:t>Engshuber</a:t>
            </a:r>
            <a:r>
              <a:rPr lang="en-GB" dirty="0" smtClean="0"/>
              <a:t>, Chairman, Principles of Responsible Investment</a:t>
            </a:r>
          </a:p>
          <a:p>
            <a:pPr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en-GB" dirty="0" smtClean="0">
                <a:latin typeface="Calibri" charset="0"/>
              </a:rPr>
              <a:t>- </a:t>
            </a:r>
            <a:r>
              <a:rPr lang="en-GB" dirty="0" err="1" smtClean="0">
                <a:latin typeface="Calibri" charset="0"/>
              </a:rPr>
              <a:t>Índice</a:t>
            </a:r>
            <a:r>
              <a:rPr lang="en-GB" dirty="0" smtClean="0">
                <a:latin typeface="Calibri" charset="0"/>
              </a:rPr>
              <a:t> Standard &amp; Poor’s do top 500 as </a:t>
            </a:r>
            <a:r>
              <a:rPr lang="en-GB" dirty="0" err="1" smtClean="0">
                <a:latin typeface="Calibri" charset="0"/>
              </a:rPr>
              <a:t>empresas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americanas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negociadas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em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bolsa</a:t>
            </a:r>
            <a:r>
              <a:rPr lang="en-GB" dirty="0" smtClean="0">
                <a:latin typeface="Calibri" charset="0"/>
              </a:rPr>
              <a:t> .   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GB" dirty="0" smtClean="0">
                <a:latin typeface="Calibri" charset="0"/>
              </a:rPr>
              <a:t>-Este </a:t>
            </a:r>
            <a:r>
              <a:rPr lang="en-GB" dirty="0" err="1" smtClean="0">
                <a:latin typeface="Calibri" charset="0"/>
              </a:rPr>
              <a:t>gráfico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demonstra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que</a:t>
            </a:r>
            <a:r>
              <a:rPr lang="en-GB" dirty="0" smtClean="0">
                <a:latin typeface="Calibri" charset="0"/>
              </a:rPr>
              <a:t>:-</a:t>
            </a:r>
            <a:r>
              <a:rPr lang="en-GB" b="1" dirty="0" err="1" smtClean="0">
                <a:latin typeface="Calibri" charset="0"/>
              </a:rPr>
              <a:t>nos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anos</a:t>
            </a:r>
            <a:r>
              <a:rPr lang="en-GB" b="1" dirty="0" smtClean="0">
                <a:latin typeface="Calibri" charset="0"/>
              </a:rPr>
              <a:t> 70, 80% do </a:t>
            </a:r>
            <a:r>
              <a:rPr lang="en-GB" b="1" dirty="0" err="1" smtClean="0">
                <a:latin typeface="Calibri" charset="0"/>
              </a:rPr>
              <a:t>valor</a:t>
            </a:r>
            <a:r>
              <a:rPr lang="en-GB" b="1" dirty="0" smtClean="0">
                <a:latin typeface="Calibri" charset="0"/>
              </a:rPr>
              <a:t> de </a:t>
            </a:r>
            <a:r>
              <a:rPr lang="en-GB" b="1" dirty="0" err="1" smtClean="0">
                <a:latin typeface="Calibri" charset="0"/>
              </a:rPr>
              <a:t>mercado</a:t>
            </a:r>
            <a:r>
              <a:rPr lang="en-GB" b="1" dirty="0" smtClean="0">
                <a:latin typeface="Calibri" charset="0"/>
              </a:rPr>
              <a:t> de </a:t>
            </a:r>
            <a:r>
              <a:rPr lang="en-GB" b="1" dirty="0" err="1" smtClean="0">
                <a:latin typeface="Calibri" charset="0"/>
              </a:rPr>
              <a:t>uma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empresa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pode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ser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verificado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nas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demonstrações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financeiras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hoje</a:t>
            </a:r>
            <a:r>
              <a:rPr lang="en-GB" b="1" dirty="0" smtClean="0">
                <a:latin typeface="Calibri" charset="0"/>
              </a:rPr>
              <a:t>, </a:t>
            </a:r>
            <a:r>
              <a:rPr lang="en-GB" b="1" dirty="0" err="1" smtClean="0">
                <a:latin typeface="Calibri" charset="0"/>
              </a:rPr>
              <a:t>apenas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cerca</a:t>
            </a:r>
            <a:r>
              <a:rPr lang="en-GB" b="1" dirty="0" smtClean="0">
                <a:latin typeface="Calibri" charset="0"/>
              </a:rPr>
              <a:t> de 20% do </a:t>
            </a:r>
            <a:r>
              <a:rPr lang="en-GB" b="1" dirty="0" err="1" smtClean="0">
                <a:latin typeface="Calibri" charset="0"/>
              </a:rPr>
              <a:t>valor</a:t>
            </a:r>
            <a:r>
              <a:rPr lang="en-GB" b="1" dirty="0" smtClean="0">
                <a:latin typeface="Calibri" charset="0"/>
              </a:rPr>
              <a:t> de </a:t>
            </a:r>
            <a:r>
              <a:rPr lang="en-GB" b="1" dirty="0" err="1" smtClean="0">
                <a:latin typeface="Calibri" charset="0"/>
              </a:rPr>
              <a:t>mercado</a:t>
            </a:r>
            <a:r>
              <a:rPr lang="en-GB" b="1" dirty="0" smtClean="0">
                <a:latin typeface="Calibri" charset="0"/>
              </a:rPr>
              <a:t> de </a:t>
            </a:r>
            <a:r>
              <a:rPr lang="en-GB" b="1" dirty="0" err="1" smtClean="0">
                <a:latin typeface="Calibri" charset="0"/>
              </a:rPr>
              <a:t>uma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empresa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podem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ser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contabilizados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para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por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activos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físicos</a:t>
            </a:r>
            <a:r>
              <a:rPr lang="en-GB" b="1" dirty="0" smtClean="0">
                <a:latin typeface="Calibri" charset="0"/>
              </a:rPr>
              <a:t> e </a:t>
            </a:r>
            <a:r>
              <a:rPr lang="en-GB" b="1" dirty="0" err="1" smtClean="0">
                <a:latin typeface="Calibri" charset="0"/>
              </a:rPr>
              <a:t>financeiros</a:t>
            </a:r>
            <a:r>
              <a:rPr lang="en-GB" dirty="0" smtClean="0">
                <a:latin typeface="Calibri" charset="0"/>
              </a:rPr>
              <a:t>, 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dirty="0" smtClean="0"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GB" dirty="0" smtClean="0">
                <a:latin typeface="Calibri" charset="0"/>
              </a:rPr>
              <a:t>outros </a:t>
            </a:r>
            <a:r>
              <a:rPr lang="en-GB" dirty="0" err="1" smtClean="0">
                <a:latin typeface="Calibri" charset="0"/>
              </a:rPr>
              <a:t>factores</a:t>
            </a:r>
            <a:r>
              <a:rPr lang="en-GB" dirty="0" smtClean="0">
                <a:latin typeface="Calibri" charset="0"/>
              </a:rPr>
              <a:t>, </a:t>
            </a:r>
            <a:r>
              <a:rPr lang="en-GB" dirty="0" err="1" smtClean="0">
                <a:latin typeface="Calibri" charset="0"/>
              </a:rPr>
              <a:t>nomeadamente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os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intangíveis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como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marcas</a:t>
            </a:r>
            <a:r>
              <a:rPr lang="en-GB" b="1" dirty="0" smtClean="0">
                <a:latin typeface="Calibri" charset="0"/>
              </a:rPr>
              <a:t>, </a:t>
            </a:r>
            <a:r>
              <a:rPr lang="en-GB" b="1" dirty="0" err="1" smtClean="0">
                <a:latin typeface="Calibri" charset="0"/>
              </a:rPr>
              <a:t>direitos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autorais</a:t>
            </a:r>
            <a:r>
              <a:rPr lang="en-GB" b="1" dirty="0" smtClean="0">
                <a:latin typeface="Calibri" charset="0"/>
              </a:rPr>
              <a:t> e </a:t>
            </a:r>
            <a:r>
              <a:rPr lang="en-GB" b="1" dirty="0" err="1" smtClean="0">
                <a:latin typeface="Calibri" charset="0"/>
              </a:rPr>
              <a:t>patentes</a:t>
            </a:r>
            <a:r>
              <a:rPr lang="en-GB" b="1" dirty="0" smtClean="0">
                <a:latin typeface="Calibri" charset="0"/>
              </a:rPr>
              <a:t>, </a:t>
            </a:r>
            <a:r>
              <a:rPr lang="en-GB" b="1" dirty="0" err="1" smtClean="0">
                <a:latin typeface="Calibri" charset="0"/>
              </a:rPr>
              <a:t>ocupam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uma</a:t>
            </a:r>
            <a:r>
              <a:rPr lang="en-GB" b="1" dirty="0" smtClean="0">
                <a:latin typeface="Calibri" charset="0"/>
              </a:rPr>
              <a:t> parte </a:t>
            </a:r>
            <a:r>
              <a:rPr lang="en-GB" b="1" dirty="0" err="1" smtClean="0">
                <a:latin typeface="Calibri" charset="0"/>
              </a:rPr>
              <a:t>crescente</a:t>
            </a:r>
            <a:r>
              <a:rPr lang="en-GB" b="1" dirty="0" smtClean="0">
                <a:latin typeface="Calibri" charset="0"/>
              </a:rPr>
              <a:t> do </a:t>
            </a:r>
            <a:r>
              <a:rPr lang="en-GB" b="1" dirty="0" err="1" smtClean="0">
                <a:latin typeface="Calibri" charset="0"/>
              </a:rPr>
              <a:t>valor</a:t>
            </a:r>
            <a:r>
              <a:rPr lang="en-GB" b="1" dirty="0" smtClean="0">
                <a:latin typeface="Calibri" charset="0"/>
              </a:rPr>
              <a:t> de </a:t>
            </a:r>
            <a:r>
              <a:rPr lang="en-GB" b="1" dirty="0" err="1" smtClean="0">
                <a:latin typeface="Calibri" charset="0"/>
              </a:rPr>
              <a:t>uma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empresa</a:t>
            </a:r>
            <a:r>
              <a:rPr lang="en-GB" dirty="0" smtClean="0">
                <a:latin typeface="Calibri" charset="0"/>
              </a:rPr>
              <a:t>.  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endParaRPr lang="en-GB" dirty="0" smtClean="0"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GB" dirty="0" err="1" smtClean="0">
                <a:latin typeface="Calibri" charset="0"/>
              </a:rPr>
              <a:t>Relatório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empresarial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precisa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evoluir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para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refletir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essa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alteração</a:t>
            </a:r>
            <a:r>
              <a:rPr lang="en-GB" dirty="0" smtClean="0">
                <a:latin typeface="Calibri" charset="0"/>
              </a:rPr>
              <a:t>.  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endParaRPr lang="en-GB" dirty="0" smtClean="0"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r>
              <a:rPr lang="en-GB" dirty="0" smtClean="0">
                <a:latin typeface="Calibri" charset="0"/>
              </a:rPr>
              <a:t> IR </a:t>
            </a:r>
            <a:r>
              <a:rPr lang="en-GB" dirty="0" err="1" smtClean="0">
                <a:latin typeface="Calibri" charset="0"/>
              </a:rPr>
              <a:t>incentiva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uma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comunicação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clara</a:t>
            </a:r>
            <a:r>
              <a:rPr lang="en-GB" b="1" dirty="0" smtClean="0">
                <a:latin typeface="Calibri" charset="0"/>
              </a:rPr>
              <a:t> e </a:t>
            </a:r>
            <a:r>
              <a:rPr lang="en-GB" b="1" dirty="0" err="1" smtClean="0">
                <a:latin typeface="Calibri" charset="0"/>
              </a:rPr>
              <a:t>concisa</a:t>
            </a:r>
            <a:r>
              <a:rPr lang="en-GB" b="1" dirty="0" smtClean="0">
                <a:latin typeface="Calibri" charset="0"/>
              </a:rPr>
              <a:t> de </a:t>
            </a:r>
            <a:r>
              <a:rPr lang="en-GB" b="1" dirty="0" err="1" smtClean="0">
                <a:latin typeface="Calibri" charset="0"/>
              </a:rPr>
              <a:t>valor</a:t>
            </a:r>
            <a:r>
              <a:rPr lang="en-GB" b="1" dirty="0" smtClean="0">
                <a:latin typeface="Calibri" charset="0"/>
              </a:rPr>
              <a:t>, </a:t>
            </a:r>
            <a:r>
              <a:rPr lang="en-GB" b="1" dirty="0" err="1" smtClean="0">
                <a:latin typeface="Calibri" charset="0"/>
              </a:rPr>
              <a:t>permitindo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que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os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investidores</a:t>
            </a:r>
            <a:r>
              <a:rPr lang="en-GB" b="1" dirty="0" smtClean="0">
                <a:latin typeface="Calibri" charset="0"/>
              </a:rPr>
              <a:t> a </a:t>
            </a:r>
            <a:r>
              <a:rPr lang="en-GB" b="1" dirty="0" err="1" smtClean="0">
                <a:latin typeface="Calibri" charset="0"/>
              </a:rPr>
              <a:t>avaliar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como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esses</a:t>
            </a:r>
            <a:r>
              <a:rPr lang="en-GB" b="1" dirty="0" smtClean="0">
                <a:latin typeface="Calibri" charset="0"/>
              </a:rPr>
              <a:t> outros </a:t>
            </a:r>
            <a:r>
              <a:rPr lang="en-GB" b="1" dirty="0" err="1" smtClean="0">
                <a:latin typeface="Calibri" charset="0"/>
              </a:rPr>
              <a:t>fatores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são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incorporados</a:t>
            </a:r>
            <a:r>
              <a:rPr lang="en-GB" b="1" dirty="0" smtClean="0">
                <a:latin typeface="Calibri" charset="0"/>
              </a:rPr>
              <a:t> a </a:t>
            </a:r>
            <a:r>
              <a:rPr lang="en-GB" b="1" dirty="0" err="1" smtClean="0">
                <a:latin typeface="Calibri" charset="0"/>
              </a:rPr>
              <a:t>estratégia</a:t>
            </a:r>
            <a:r>
              <a:rPr lang="en-GB" b="1" dirty="0" smtClean="0">
                <a:latin typeface="Calibri" charset="0"/>
              </a:rPr>
              <a:t> da </a:t>
            </a:r>
            <a:r>
              <a:rPr lang="en-GB" b="1" dirty="0" err="1" smtClean="0">
                <a:latin typeface="Calibri" charset="0"/>
              </a:rPr>
              <a:t>empresa</a:t>
            </a:r>
            <a:r>
              <a:rPr lang="en-GB" dirty="0" smtClean="0">
                <a:latin typeface="Calibri" charset="0"/>
              </a:rPr>
              <a:t>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  <a:defRPr/>
            </a:pPr>
            <a:endParaRPr lang="en-GB" dirty="0" smtClean="0">
              <a:latin typeface="Calibri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 smtClean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1400" b="1" dirty="0" smtClean="0"/>
              <a:t>IIRC NÃO ESTÁ TENTANDO MONETIZAR TUDO E AVALIAR UM NEGÓCIO (QUE </a:t>
            </a:r>
            <a:r>
              <a:rPr lang="en-GB" sz="1400" b="1" dirty="0" err="1" smtClean="0"/>
              <a:t>É</a:t>
            </a:r>
            <a:r>
              <a:rPr lang="en-GB" sz="1400" b="1" dirty="0" smtClean="0"/>
              <a:t> UM MAL ENTENDIDO COMUM), MAS</a:t>
            </a:r>
            <a:r>
              <a:rPr lang="en-GB" sz="1400" b="1" baseline="0" dirty="0" smtClean="0"/>
              <a:t> NO LUGAR DISSO ESTAMOS BUSCANDO ASSEGURAR QUE INVESTIDORES TENNHAM A INFORMAÇÃO QUE ELES PRECISAM PARA AVALIAR A ABILIDAFE DE UMAM ORGANIZAÇÃO CRIAR VALOR ATRAVÉS DO TEMPO. </a:t>
            </a:r>
            <a:endParaRPr lang="en-GB" sz="1400" b="1" dirty="0" smtClean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&lt;IR&gt; </a:t>
            </a:r>
            <a:r>
              <a:rPr lang="en-GB" dirty="0" err="1" smtClean="0"/>
              <a:t>é</a:t>
            </a:r>
            <a:r>
              <a:rPr lang="en-GB" dirty="0" smtClean="0"/>
              <a:t> um </a:t>
            </a:r>
            <a:r>
              <a:rPr lang="en-GB" dirty="0" err="1" smtClean="0"/>
              <a:t>processo</a:t>
            </a:r>
            <a:r>
              <a:rPr lang="en-GB" dirty="0" smtClean="0"/>
              <a:t> </a:t>
            </a:r>
            <a:r>
              <a:rPr lang="en-GB" dirty="0" err="1" smtClean="0"/>
              <a:t>que</a:t>
            </a:r>
            <a:r>
              <a:rPr lang="en-GB" dirty="0" smtClean="0"/>
              <a:t> </a:t>
            </a:r>
            <a:r>
              <a:rPr lang="en-GB" dirty="0" err="1" smtClean="0"/>
              <a:t>resulta</a:t>
            </a:r>
            <a:r>
              <a:rPr lang="en-GB" dirty="0" smtClean="0"/>
              <a:t> </a:t>
            </a:r>
            <a:r>
              <a:rPr lang="en-GB" dirty="0" err="1" smtClean="0"/>
              <a:t>na</a:t>
            </a:r>
            <a:r>
              <a:rPr lang="en-GB" dirty="0" smtClean="0"/>
              <a:t> </a:t>
            </a:r>
            <a:r>
              <a:rPr lang="en-GB" dirty="0" err="1" smtClean="0"/>
              <a:t>comunicação</a:t>
            </a:r>
            <a:r>
              <a:rPr lang="en-GB" dirty="0" smtClean="0"/>
              <a:t> </a:t>
            </a:r>
            <a:r>
              <a:rPr lang="en-GB" dirty="0" err="1" smtClean="0"/>
              <a:t>por</a:t>
            </a:r>
            <a:r>
              <a:rPr lang="en-GB" dirty="0" smtClean="0"/>
              <a:t> </a:t>
            </a:r>
            <a:r>
              <a:rPr lang="en-GB" dirty="0" err="1" smtClean="0"/>
              <a:t>uma</a:t>
            </a:r>
            <a:r>
              <a:rPr lang="en-GB" dirty="0" smtClean="0"/>
              <a:t> </a:t>
            </a:r>
            <a:r>
              <a:rPr lang="en-GB" dirty="0" err="1" smtClean="0"/>
              <a:t>organização</a:t>
            </a:r>
            <a:r>
              <a:rPr lang="en-GB" dirty="0" smtClean="0"/>
              <a:t>, </a:t>
            </a:r>
            <a:r>
              <a:rPr lang="en-GB" dirty="0" err="1" smtClean="0"/>
              <a:t>mais</a:t>
            </a:r>
            <a:r>
              <a:rPr lang="en-GB" dirty="0" smtClean="0"/>
              <a:t> </a:t>
            </a:r>
            <a:r>
              <a:rPr lang="en-GB" dirty="0" err="1" smtClean="0"/>
              <a:t>visívelmente</a:t>
            </a:r>
            <a:r>
              <a:rPr lang="en-GB" dirty="0" smtClean="0"/>
              <a:t> um </a:t>
            </a:r>
            <a:r>
              <a:rPr lang="en-GB" dirty="0" err="1" smtClean="0"/>
              <a:t>relato</a:t>
            </a:r>
            <a:r>
              <a:rPr lang="en-GB" dirty="0" smtClean="0"/>
              <a:t> </a:t>
            </a:r>
            <a:r>
              <a:rPr lang="en-GB" dirty="0" err="1" smtClean="0"/>
              <a:t>integrado</a:t>
            </a:r>
            <a:r>
              <a:rPr lang="en-GB" dirty="0" smtClean="0"/>
              <a:t> </a:t>
            </a:r>
            <a:r>
              <a:rPr lang="en-GB" dirty="0" err="1" smtClean="0"/>
              <a:t>periódico</a:t>
            </a:r>
            <a:r>
              <a:rPr lang="en-GB" dirty="0" smtClean="0"/>
              <a:t>, </a:t>
            </a:r>
            <a:r>
              <a:rPr lang="en-GB" dirty="0" err="1" smtClean="0"/>
              <a:t>sobre</a:t>
            </a:r>
            <a:r>
              <a:rPr lang="en-GB" dirty="0" smtClean="0"/>
              <a:t> a </a:t>
            </a:r>
            <a:r>
              <a:rPr lang="en-GB" dirty="0" err="1" smtClean="0"/>
              <a:t>creação</a:t>
            </a:r>
            <a:r>
              <a:rPr lang="en-GB" dirty="0" smtClean="0"/>
              <a:t> de </a:t>
            </a:r>
            <a:r>
              <a:rPr lang="en-GB" dirty="0" err="1" smtClean="0"/>
              <a:t>valor</a:t>
            </a:r>
            <a:r>
              <a:rPr lang="en-GB" dirty="0" smtClean="0"/>
              <a:t> </a:t>
            </a:r>
            <a:r>
              <a:rPr lang="en-GB" dirty="0" err="1" smtClean="0"/>
              <a:t>através</a:t>
            </a:r>
            <a:r>
              <a:rPr lang="en-GB" dirty="0" smtClean="0"/>
              <a:t> do tempo. UM</a:t>
            </a:r>
            <a:r>
              <a:rPr lang="en-GB" baseline="0" dirty="0" smtClean="0"/>
              <a:t> RELATO INTEGRADO </a:t>
            </a:r>
            <a:r>
              <a:rPr lang="en-GB" baseline="0" dirty="0" err="1" smtClean="0"/>
              <a:t>É</a:t>
            </a:r>
            <a:r>
              <a:rPr lang="en-GB" baseline="0" dirty="0" smtClean="0"/>
              <a:t> UMA COMUNICAÇÃO CONCISA SOBRE COMO A ESTRATÉGIA, GOVERNANÇA, DESEMPENHO E PERSPECTIVAS FUTURAS DE UMA ORGANIZAÇÃO, LEVAM </a:t>
            </a:r>
            <a:r>
              <a:rPr lang="en-GB" baseline="0" dirty="0" err="1" smtClean="0"/>
              <a:t>À</a:t>
            </a:r>
            <a:r>
              <a:rPr lang="en-GB" baseline="0" dirty="0" smtClean="0"/>
              <a:t> CRIAÇÃO DE VALOR NO CURTO,MÉDIO E LONGO PRAZOS. Um </a:t>
            </a:r>
            <a:r>
              <a:rPr lang="en-GB" baseline="0" dirty="0" err="1" smtClean="0"/>
              <a:t>relato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integradro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deve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ser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preparado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acordo</a:t>
            </a:r>
            <a:r>
              <a:rPr lang="en-GB" baseline="0" dirty="0" smtClean="0"/>
              <a:t> com a </a:t>
            </a:r>
            <a:r>
              <a:rPr lang="en-GB" baseline="0" dirty="0" err="1" smtClean="0"/>
              <a:t>estrutura</a:t>
            </a:r>
            <a:r>
              <a:rPr lang="en-GB" baseline="0" dirty="0" smtClean="0"/>
              <a:t> do </a:t>
            </a:r>
            <a:r>
              <a:rPr lang="en-GB" baseline="0" dirty="0" err="1" smtClean="0"/>
              <a:t>Relato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Inegrado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Internacioanal</a:t>
            </a:r>
            <a:r>
              <a:rPr lang="en-GB" baseline="0" dirty="0" smtClean="0"/>
              <a:t>. </a:t>
            </a:r>
            <a:endParaRPr lang="en-GB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An integrated report should be prepared primarily for providers of financial capital in order to support their financial capital allocation assessments.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Although providers of financial capital are the primary intended report users, an integrated report and other communications resulting from &lt;IR&gt; will be of benefit to all stakeholders interested in an organization’s ability to create value over time, including employees, customers, suppliers, business partners, local communities, legislators, regulators, and policy-makers.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Those providers of financial capital who take a long term view of an organization’s continuation and performance are particularly likely to benefit from &lt;IR&gt;.  Their interests are likely to align over time with the interests of other stakeholders because both are focused on the creation of value in the short, medium and long term.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&lt;IR&gt; is a shift of focus towards strategy, governance, performance and prospects. The Fundamental Concepts of &lt;IR&gt; are: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The Capitals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The Business Model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Value Creation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dirty="0" err="1" smtClean="0">
                <a:latin typeface="Calibri" charset="0"/>
              </a:rPr>
              <a:t>Resultado</a:t>
            </a:r>
            <a:r>
              <a:rPr lang="en-GB" dirty="0" smtClean="0">
                <a:latin typeface="Calibri" charset="0"/>
              </a:rPr>
              <a:t>  </a:t>
            </a:r>
            <a:r>
              <a:rPr lang="en-GB" dirty="0" err="1" smtClean="0">
                <a:latin typeface="Calibri" charset="0"/>
              </a:rPr>
              <a:t>mais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visível</a:t>
            </a:r>
            <a:r>
              <a:rPr lang="en-GB" dirty="0" smtClean="0">
                <a:latin typeface="Calibri" charset="0"/>
              </a:rPr>
              <a:t> do IR </a:t>
            </a:r>
            <a:r>
              <a:rPr lang="en-GB" dirty="0" err="1" smtClean="0">
                <a:latin typeface="Calibri" charset="0"/>
              </a:rPr>
              <a:t>é</a:t>
            </a:r>
            <a:r>
              <a:rPr lang="en-GB" dirty="0" smtClean="0">
                <a:latin typeface="Calibri" charset="0"/>
              </a:rPr>
              <a:t> a </a:t>
            </a:r>
            <a:r>
              <a:rPr lang="en-GB" b="1" dirty="0" err="1" smtClean="0">
                <a:latin typeface="Calibri" charset="0"/>
              </a:rPr>
              <a:t>publicação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anual</a:t>
            </a:r>
            <a:r>
              <a:rPr lang="en-GB" b="1" dirty="0" smtClean="0">
                <a:latin typeface="Calibri" charset="0"/>
              </a:rPr>
              <a:t> de um </a:t>
            </a:r>
            <a:r>
              <a:rPr lang="en-GB" b="1" dirty="0" err="1" smtClean="0">
                <a:latin typeface="Calibri" charset="0"/>
              </a:rPr>
              <a:t>relatório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integrado</a:t>
            </a:r>
            <a:r>
              <a:rPr lang="en-GB" dirty="0" smtClean="0">
                <a:latin typeface="Calibri" charset="0"/>
              </a:rPr>
              <a:t>, </a:t>
            </a:r>
            <a:r>
              <a:rPr lang="en-GB" dirty="0" err="1" smtClean="0">
                <a:latin typeface="Calibri" charset="0"/>
              </a:rPr>
              <a:t>que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é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b="1" dirty="0" smtClean="0">
                <a:latin typeface="Calibri" charset="0"/>
              </a:rPr>
              <a:t>a </a:t>
            </a:r>
            <a:r>
              <a:rPr lang="en-GB" b="1" dirty="0" err="1" smtClean="0">
                <a:latin typeface="Calibri" charset="0"/>
              </a:rPr>
              <a:t>comunicação</a:t>
            </a:r>
            <a:r>
              <a:rPr lang="en-GB" b="1" dirty="0" smtClean="0">
                <a:latin typeface="Calibri" charset="0"/>
              </a:rPr>
              <a:t> da </a:t>
            </a:r>
            <a:r>
              <a:rPr lang="en-GB" b="1" dirty="0" err="1" smtClean="0">
                <a:latin typeface="Calibri" charset="0"/>
              </a:rPr>
              <a:t>empresa</a:t>
            </a:r>
            <a:r>
              <a:rPr lang="en-GB" b="1" dirty="0" smtClean="0">
                <a:latin typeface="Calibri" charset="0"/>
              </a:rPr>
              <a:t> com </a:t>
            </a:r>
            <a:r>
              <a:rPr lang="en-GB" b="1" dirty="0" err="1" smtClean="0">
                <a:latin typeface="Calibri" charset="0"/>
              </a:rPr>
              <a:t>investidores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sobre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como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criar</a:t>
            </a:r>
            <a:r>
              <a:rPr lang="en-GB" b="1" dirty="0" smtClean="0">
                <a:latin typeface="Calibri" charset="0"/>
              </a:rPr>
              <a:t> e </a:t>
            </a:r>
            <a:r>
              <a:rPr lang="en-GB" b="1" dirty="0" err="1" smtClean="0">
                <a:latin typeface="Calibri" charset="0"/>
              </a:rPr>
              <a:t>preservar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valor</a:t>
            </a:r>
            <a:r>
              <a:rPr lang="en-GB" dirty="0" smtClean="0">
                <a:latin typeface="Calibri" charset="0"/>
              </a:rPr>
              <a:t>.  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endParaRPr lang="en-GB" dirty="0" smtClean="0"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dirty="0" smtClean="0">
                <a:latin typeface="Calibri" charset="0"/>
              </a:rPr>
              <a:t>IR </a:t>
            </a:r>
            <a:r>
              <a:rPr lang="en-GB" dirty="0" err="1" smtClean="0">
                <a:latin typeface="Calibri" charset="0"/>
              </a:rPr>
              <a:t>integra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os</a:t>
            </a:r>
            <a:r>
              <a:rPr lang="en-GB" dirty="0" smtClean="0">
                <a:latin typeface="Calibri" charset="0"/>
              </a:rPr>
              <a:t>  </a:t>
            </a:r>
            <a:r>
              <a:rPr lang="en-GB" dirty="0" err="1" smtClean="0">
                <a:latin typeface="Calibri" charset="0"/>
              </a:rPr>
              <a:t>fatores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materiais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em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uma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história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completa</a:t>
            </a:r>
            <a:r>
              <a:rPr lang="en-GB" dirty="0" smtClean="0">
                <a:latin typeface="Calibri" charset="0"/>
              </a:rPr>
              <a:t>, </a:t>
            </a:r>
            <a:r>
              <a:rPr lang="en-GB" dirty="0" err="1" smtClean="0">
                <a:latin typeface="Calibri" charset="0"/>
              </a:rPr>
              <a:t>ou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imagem</a:t>
            </a:r>
            <a:r>
              <a:rPr lang="en-GB" dirty="0" smtClean="0">
                <a:latin typeface="Calibri" charset="0"/>
              </a:rPr>
              <a:t>, de </a:t>
            </a:r>
            <a:r>
              <a:rPr lang="en-GB" dirty="0" err="1" smtClean="0">
                <a:latin typeface="Calibri" charset="0"/>
              </a:rPr>
              <a:t>criação</a:t>
            </a:r>
            <a:r>
              <a:rPr lang="en-GB" dirty="0" smtClean="0">
                <a:latin typeface="Calibri" charset="0"/>
              </a:rPr>
              <a:t> de </a:t>
            </a:r>
            <a:r>
              <a:rPr lang="en-GB" dirty="0" err="1" smtClean="0">
                <a:latin typeface="Calibri" charset="0"/>
              </a:rPr>
              <a:t>valor</a:t>
            </a:r>
            <a:r>
              <a:rPr lang="en-GB" dirty="0" smtClean="0">
                <a:latin typeface="Calibri" charset="0"/>
              </a:rPr>
              <a:t>.  </a:t>
            </a:r>
            <a:r>
              <a:rPr lang="en-GB" dirty="0" err="1" smtClean="0">
                <a:latin typeface="Calibri" charset="0"/>
              </a:rPr>
              <a:t>Isto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engloba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questões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financeiras</a:t>
            </a:r>
            <a:r>
              <a:rPr lang="en-GB" dirty="0" smtClean="0">
                <a:latin typeface="Calibri" charset="0"/>
              </a:rPr>
              <a:t> e </a:t>
            </a:r>
            <a:r>
              <a:rPr lang="en-GB" dirty="0" err="1" smtClean="0">
                <a:latin typeface="Calibri" charset="0"/>
              </a:rPr>
              <a:t>não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financeiras</a:t>
            </a:r>
            <a:r>
              <a:rPr lang="en-GB" dirty="0" smtClean="0">
                <a:latin typeface="Calibri" charset="0"/>
              </a:rPr>
              <a:t>.   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endParaRPr lang="en-GB" dirty="0" smtClean="0"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dirty="0" err="1" smtClean="0">
                <a:latin typeface="Calibri" charset="0"/>
              </a:rPr>
              <a:t>Centra</a:t>
            </a:r>
            <a:r>
              <a:rPr lang="en-GB" dirty="0" smtClean="0">
                <a:latin typeface="Calibri" charset="0"/>
              </a:rPr>
              <a:t>-se </a:t>
            </a:r>
            <a:r>
              <a:rPr lang="en-GB" dirty="0" err="1" smtClean="0">
                <a:latin typeface="Calibri" charset="0"/>
              </a:rPr>
              <a:t>em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b="1" dirty="0" err="1" smtClean="0">
                <a:latin typeface="Calibri" charset="0"/>
              </a:rPr>
              <a:t>estratégia</a:t>
            </a:r>
            <a:r>
              <a:rPr lang="en-GB" b="1" dirty="0" smtClean="0">
                <a:latin typeface="Calibri" charset="0"/>
              </a:rPr>
              <a:t>, </a:t>
            </a:r>
            <a:r>
              <a:rPr lang="en-GB" b="1" dirty="0" err="1" smtClean="0">
                <a:latin typeface="Calibri" charset="0"/>
              </a:rPr>
              <a:t>governança</a:t>
            </a:r>
            <a:r>
              <a:rPr lang="en-GB" b="1" dirty="0" smtClean="0">
                <a:latin typeface="Calibri" charset="0"/>
              </a:rPr>
              <a:t>, </a:t>
            </a:r>
            <a:r>
              <a:rPr lang="en-GB" b="1" dirty="0" err="1" smtClean="0">
                <a:latin typeface="Calibri" charset="0"/>
              </a:rPr>
              <a:t>desempenho</a:t>
            </a:r>
            <a:r>
              <a:rPr lang="en-GB" b="1" dirty="0" smtClean="0">
                <a:latin typeface="Calibri" charset="0"/>
              </a:rPr>
              <a:t> e as </a:t>
            </a:r>
            <a:r>
              <a:rPr lang="en-GB" b="1" dirty="0" err="1" smtClean="0">
                <a:latin typeface="Calibri" charset="0"/>
              </a:rPr>
              <a:t>perspectivas</a:t>
            </a:r>
            <a:r>
              <a:rPr lang="en-GB" b="1" dirty="0" smtClean="0">
                <a:latin typeface="Calibri" charset="0"/>
              </a:rPr>
              <a:t> </a:t>
            </a:r>
            <a:r>
              <a:rPr lang="en-GB" dirty="0" smtClean="0">
                <a:latin typeface="Calibri" charset="0"/>
              </a:rPr>
              <a:t>de </a:t>
            </a:r>
            <a:r>
              <a:rPr lang="en-GB" dirty="0" err="1" smtClean="0">
                <a:latin typeface="Calibri" charset="0"/>
              </a:rPr>
              <a:t>uma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b="1" dirty="0" smtClean="0">
                <a:latin typeface="Calibri" charset="0"/>
              </a:rPr>
              <a:t>forma </a:t>
            </a:r>
            <a:r>
              <a:rPr lang="en-GB" b="1" dirty="0" err="1" smtClean="0">
                <a:latin typeface="Calibri" charset="0"/>
              </a:rPr>
              <a:t>clara</a:t>
            </a:r>
            <a:r>
              <a:rPr lang="en-GB" b="1" dirty="0" smtClean="0">
                <a:latin typeface="Calibri" charset="0"/>
              </a:rPr>
              <a:t> e </a:t>
            </a:r>
            <a:r>
              <a:rPr lang="en-GB" b="1" dirty="0" err="1" smtClean="0">
                <a:latin typeface="Calibri" charset="0"/>
              </a:rPr>
              <a:t>concisa</a:t>
            </a:r>
            <a:r>
              <a:rPr lang="en-GB" dirty="0" smtClean="0">
                <a:latin typeface="Calibri" charset="0"/>
              </a:rPr>
              <a:t>. </a:t>
            </a:r>
            <a:r>
              <a:rPr lang="en-GB" dirty="0" err="1" smtClean="0">
                <a:latin typeface="Calibri" charset="0"/>
              </a:rPr>
              <a:t>É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uma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comunicação</a:t>
            </a:r>
            <a:r>
              <a:rPr lang="en-GB" dirty="0" smtClean="0">
                <a:latin typeface="Calibri" charset="0"/>
              </a:rPr>
              <a:t> </a:t>
            </a:r>
            <a:r>
              <a:rPr lang="en-GB" dirty="0" err="1" smtClean="0">
                <a:latin typeface="Calibri" charset="0"/>
              </a:rPr>
              <a:t>concisa</a:t>
            </a:r>
            <a:r>
              <a:rPr lang="en-GB" dirty="0" smtClean="0">
                <a:latin typeface="Calibri" charset="0"/>
              </a:rPr>
              <a:t> de </a:t>
            </a:r>
            <a:r>
              <a:rPr lang="en-GB" dirty="0" err="1" smtClean="0">
                <a:latin typeface="Calibri" charset="0"/>
              </a:rPr>
              <a:t>valor</a:t>
            </a:r>
            <a:r>
              <a:rPr lang="en-GB" dirty="0" smtClean="0">
                <a:latin typeface="Calibri" charset="0"/>
              </a:rPr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GB" dirty="0" smtClean="0">
              <a:solidFill>
                <a:srgbClr val="376092"/>
              </a:solidFill>
              <a:latin typeface="Calibri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Todas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as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organizações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dependem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de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uma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variedade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de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recursos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e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relacionamentos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para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seu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sucesso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. 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dirty="0" smtClean="0">
              <a:solidFill>
                <a:srgbClr val="376092"/>
              </a:solidFill>
              <a:latin typeface="Calibri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Esses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recursos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e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relacionamentos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podem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ser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concebidos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como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diferentes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formas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de "CAPITAL"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. 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dirty="0" smtClean="0">
              <a:solidFill>
                <a:srgbClr val="376092"/>
              </a:solidFill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IIRC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afirma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que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existem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seis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capitais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: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financeiro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, 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social, 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natural, 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humano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, 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intelectual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e 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manufaturado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. 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endParaRPr lang="en-GB" dirty="0" smtClean="0">
              <a:solidFill>
                <a:srgbClr val="376092"/>
              </a:solidFill>
              <a:latin typeface="Calibri" charset="0"/>
            </a:endParaRP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  <a:defRPr/>
            </a:pP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Atualmente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,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relatório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empresarial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tende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a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concentrar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-se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sobre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o Capital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financeiro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; no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entanto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,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cada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vez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mais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há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a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compreensão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de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todos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os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interessados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dirty="0" err="1" smtClean="0">
                <a:solidFill>
                  <a:srgbClr val="376092"/>
                </a:solidFill>
                <a:latin typeface="Calibri" charset="0"/>
              </a:rPr>
              <a:t>que</a:t>
            </a:r>
            <a:r>
              <a:rPr lang="en-GB" dirty="0" smtClean="0">
                <a:solidFill>
                  <a:srgbClr val="376092"/>
                </a:solidFill>
                <a:latin typeface="Calibri" charset="0"/>
              </a:rPr>
              <a:t>,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para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transmitir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uma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história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completa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de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criação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de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valor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,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todos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esses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relacionamentos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e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recursos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precisam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ser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 </a:t>
            </a:r>
            <a:r>
              <a:rPr lang="en-GB" b="1" dirty="0" err="1" smtClean="0">
                <a:solidFill>
                  <a:srgbClr val="376092"/>
                </a:solidFill>
                <a:latin typeface="Calibri" charset="0"/>
              </a:rPr>
              <a:t>comunicados</a:t>
            </a:r>
            <a:r>
              <a:rPr lang="en-GB" b="1" dirty="0" smtClean="0">
                <a:solidFill>
                  <a:srgbClr val="376092"/>
                </a:solidFill>
                <a:latin typeface="Calibri" charset="0"/>
              </a:rPr>
              <a:t>.</a:t>
            </a:r>
          </a:p>
          <a:p>
            <a:pPr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9C70F-7932-49D3-A870-B664140094BC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E454F-E864-4EF6-BB3C-96A3A26BCFC1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B06DB-AD17-4A24-A547-31A69AD6AC70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AFD76-8F24-4A32-A458-207FA38F449A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1"/>
          <p:cNvSpPr txBox="1">
            <a:spLocks noChangeArrowheads="1"/>
          </p:cNvSpPr>
          <p:nvPr/>
        </p:nvSpPr>
        <p:spPr bwMode="auto">
          <a:xfrm>
            <a:off x="533400" y="6477000"/>
            <a:ext cx="2590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000" i="0" smtClean="0">
              <a:latin typeface="Georgia" charset="0"/>
              <a:cs typeface="Arial" charset="0"/>
            </a:endParaRPr>
          </a:p>
        </p:txBody>
      </p:sp>
      <p:pic>
        <p:nvPicPr>
          <p:cNvPr id="3" name="Picture 7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2EF497-9AC1-4F38-8A26-D6B3F8578D4A}" type="datetime1">
              <a:rPr lang="en-GB"/>
              <a:pPr/>
              <a:t>29/06/2015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90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AB7A6-5994-4C37-AB9D-3132FC60470A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2C4DF-9829-446A-A11A-89262B0C8986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FF1D-D4FE-4007-9721-98A709A2C5B6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80DC-CB15-43D6-ACFB-CD0C21B308D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2E9F9-0917-4F95-9F94-AE24654BDFE2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B8A2C-34E4-4DC1-ACDB-60078F859804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4237B-1582-4D6A-BE0F-42F435BF2652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8A40A-A054-418B-8A05-14B4DE019C34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8C91D-83B2-4A3E-97A8-DE64A8E2532E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35257-1ACF-4889-85AB-660D81D906AA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E5E3E-F0BF-470E-AD81-956D164AAEAB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DE4AC-3EE0-4AC6-BA26-5131B4A3B71B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K:\Projects\IIRC\Production\Design\Logos\logo-colour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381750"/>
            <a:ext cx="328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451A-D8A9-4373-82AC-DBA22001A34E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8EA90-0683-4AE1-A8D2-930D68AF592D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60240C-DB24-43EF-B424-03C9A9109A60}" type="datetimeFigureOut">
              <a:rPr lang="en-GB"/>
              <a:pPr>
                <a:defRPr/>
              </a:pPr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C26A62-5458-4713-9BC4-EAF3FB1E903F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694" r:id="rId11"/>
    <p:sldLayoutId id="2147483705" r:id="rId12"/>
    <p:sldLayoutId id="2147483706" r:id="rId13"/>
    <p:sldLayoutId id="2147483708" r:id="rId14"/>
    <p:sldLayoutId id="2147483709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692275" y="1144588"/>
            <a:ext cx="5667375" cy="4546601"/>
            <a:chOff x="-915863" y="-1551611"/>
            <a:chExt cx="5667375" cy="4545960"/>
          </a:xfrm>
        </p:grpSpPr>
        <p:pic>
          <p:nvPicPr>
            <p:cNvPr id="24580" name="Picture 2" descr="C:\Users\Hiroko\AppData\Local\Microsoft\Windows\Temporary Internet Files\Content.IE5\511F70ZV\marque-COLOUR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15863" y="-1539551"/>
              <a:ext cx="5667375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-915863" y="-1551611"/>
              <a:ext cx="5667375" cy="4333264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0" y="1299532"/>
            <a:ext cx="9144000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000" b="1" i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International Integrated Reporting Council</a:t>
            </a:r>
            <a:endParaRPr lang="en-GB" sz="6000" b="1" i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0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IIRC</a:t>
            </a:r>
            <a:endParaRPr lang="en-GB" sz="60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8229600" cy="854075"/>
          </a:xfrm>
        </p:spPr>
        <p:txBody>
          <a:bodyPr lIns="91440" tIns="45720" rIns="91440" bIns="45720" anchor="t"/>
          <a:lstStyle/>
          <a:p>
            <a:pPr algn="l" eaLnBrk="1" hangingPunct="1"/>
            <a:r>
              <a:rPr lang="en-US" sz="240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Comissão de Acompanhamento no Brasil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96752"/>
          <a:ext cx="8229600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67175" y="2709863"/>
            <a:ext cx="1081088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ＭＳ Ｐゴシック" pitchFamily="34" charset="-128"/>
              </a:rPr>
              <a:t>NATURA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32138" y="3500438"/>
            <a:ext cx="1295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ＭＳ Ｐゴシック" pitchFamily="34" charset="-128"/>
              </a:rPr>
              <a:t>VIA GUTENBERG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6463" y="3933825"/>
            <a:ext cx="1439862" cy="284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ＭＳ Ｐゴシック" pitchFamily="34" charset="-128"/>
              </a:rPr>
              <a:t>AES Tietê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9838" y="4508500"/>
            <a:ext cx="1655762" cy="284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ＭＳ Ｐゴシック" pitchFamily="34" charset="-128"/>
              </a:rPr>
              <a:t>PETROBRAS</a:t>
            </a:r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323850" y="1844675"/>
            <a:ext cx="1008063" cy="647700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>
                <a:latin typeface="Arial" charset="0"/>
                <a:ea typeface="MS Gothic" charset="0"/>
                <a:cs typeface="MS Gothic" charset="0"/>
              </a:rPr>
              <a:t>PRI</a:t>
            </a:r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1258888" y="1196975"/>
            <a:ext cx="1008062" cy="647700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>
                <a:latin typeface="Arial" charset="0"/>
                <a:ea typeface="MS Gothic" charset="0"/>
                <a:cs typeface="MS Gothic" charset="0"/>
              </a:rPr>
              <a:t>GRI</a:t>
            </a:r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755650" y="5445125"/>
            <a:ext cx="1512888" cy="792163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 sz="1200">
                <a:latin typeface="Arial" charset="0"/>
                <a:ea typeface="MS Gothic" charset="0"/>
                <a:cs typeface="MS Gothic" charset="0"/>
              </a:rPr>
              <a:t>EMPRESAS </a:t>
            </a:r>
          </a:p>
          <a:p>
            <a:pPr indent="1588" defTabSz="762000">
              <a:buFont typeface="Optimum" charset="0"/>
              <a:buNone/>
              <a:defRPr/>
            </a:pPr>
            <a:r>
              <a:rPr lang="pt-BR" sz="1200">
                <a:latin typeface="Arial" charset="0"/>
                <a:ea typeface="MS Gothic" charset="0"/>
                <a:cs typeface="MS Gothic" charset="0"/>
              </a:rPr>
              <a:t>DE AUDITORIA</a:t>
            </a:r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7451725" y="1844675"/>
            <a:ext cx="1441450" cy="792163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/>
            <a:r>
              <a:rPr lang="pt-BR" sz="1200"/>
              <a:t>Empresas</a:t>
            </a:r>
          </a:p>
          <a:p>
            <a:pPr indent="1588" defTabSz="762000"/>
            <a:r>
              <a:rPr lang="pt-BR" sz="1200"/>
              <a:t>De Comunicação</a:t>
            </a:r>
          </a:p>
        </p:txBody>
      </p:sp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7164388" y="4868863"/>
            <a:ext cx="1655762" cy="1008062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 sz="1200">
                <a:latin typeface="Arial" charset="0"/>
                <a:ea typeface="MS Gothic" charset="0"/>
                <a:cs typeface="MS Gothic" charset="0"/>
              </a:rPr>
              <a:t>Empresas de </a:t>
            </a:r>
          </a:p>
          <a:p>
            <a:pPr indent="1588" defTabSz="762000">
              <a:buFont typeface="Optimum" charset="0"/>
              <a:buNone/>
              <a:defRPr/>
            </a:pPr>
            <a:r>
              <a:rPr lang="pt-BR" sz="1200">
                <a:latin typeface="Arial" charset="0"/>
                <a:ea typeface="MS Gothic" charset="0"/>
                <a:cs typeface="MS Gothic" charset="0"/>
              </a:rPr>
              <a:t>Sustentabilidade</a:t>
            </a:r>
          </a:p>
        </p:txBody>
      </p:sp>
      <p:sp>
        <p:nvSpPr>
          <p:cNvPr id="18446" name="Oval 14"/>
          <p:cNvSpPr>
            <a:spLocks noChangeArrowheads="1"/>
          </p:cNvSpPr>
          <p:nvPr/>
        </p:nvSpPr>
        <p:spPr bwMode="auto">
          <a:xfrm>
            <a:off x="7451725" y="3357563"/>
            <a:ext cx="1692275" cy="719137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 dirty="0">
                <a:latin typeface="Arial" charset="0"/>
                <a:ea typeface="MS Gothic" charset="0"/>
                <a:cs typeface="MS Gothic" charset="0"/>
              </a:rPr>
              <a:t>Grupo CCR</a:t>
            </a: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724525" y="5732463"/>
            <a:ext cx="1655763" cy="1008062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 sz="1200" dirty="0">
                <a:latin typeface="Arial" charset="0"/>
                <a:ea typeface="MS Gothic" charset="0"/>
                <a:cs typeface="MS Gothic" charset="0"/>
              </a:rPr>
              <a:t>Empresas de </a:t>
            </a:r>
          </a:p>
          <a:p>
            <a:pPr indent="1588" defTabSz="762000">
              <a:buFont typeface="Optimum" charset="0"/>
              <a:buNone/>
              <a:defRPr/>
            </a:pPr>
            <a:r>
              <a:rPr lang="pt-BR" sz="1200" dirty="0">
                <a:latin typeface="Arial" charset="0"/>
                <a:ea typeface="MS Gothic" charset="0"/>
                <a:cs typeface="MS Gothic" charset="0"/>
              </a:rPr>
              <a:t>Consultoria</a:t>
            </a:r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755650" y="2708275"/>
            <a:ext cx="1223963" cy="647700"/>
          </a:xfrm>
          <a:prstGeom prst="ellipse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0000" tIns="10800" rIns="90000" bIns="46800" anchor="ctr"/>
          <a:lstStyle/>
          <a:p>
            <a:pPr indent="1588" defTabSz="762000">
              <a:buFont typeface="Optimum" charset="0"/>
              <a:buNone/>
              <a:defRPr/>
            </a:pPr>
            <a:r>
              <a:rPr lang="pt-BR" dirty="0">
                <a:latin typeface="Arial" charset="0"/>
                <a:ea typeface="MS Gothic" charset="0"/>
                <a:cs typeface="MS Gothic" charset="0"/>
              </a:rPr>
              <a:t>ETHOS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87900" y="3284538"/>
            <a:ext cx="1081088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ＭＳ Ｐゴシック" pitchFamily="34" charset="-128"/>
              </a:rPr>
              <a:t>BNDES</a:t>
            </a:r>
          </a:p>
        </p:txBody>
      </p:sp>
    </p:spTree>
    <p:extLst>
      <p:ext uri="{BB962C8B-B14F-4D97-AF65-F5344CB8AC3E}">
        <p14:creationId xmlns:p14="http://schemas.microsoft.com/office/powerpoint/2010/main" val="20968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197346"/>
            <a:ext cx="73448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i="1" u="sng" dirty="0">
                <a:solidFill>
                  <a:schemeClr val="accent1"/>
                </a:solidFill>
              </a:rPr>
              <a:t>QUEM COMEÇOU E QUANDO?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Fins de 2009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SAR O Príncipe de Gales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Inicialmente como parte do A4S</a:t>
            </a:r>
            <a:endParaRPr lang="pt-BR" dirty="0">
              <a:solidFill>
                <a:schemeClr val="accent1"/>
              </a:solidFill>
            </a:endParaRPr>
          </a:p>
          <a:p>
            <a:r>
              <a:rPr lang="pt-BR" b="1" i="1" dirty="0">
                <a:solidFill>
                  <a:schemeClr val="accent1"/>
                </a:solidFill>
              </a:rPr>
              <a:t> </a:t>
            </a:r>
            <a:endParaRPr lang="pt-BR" dirty="0">
              <a:solidFill>
                <a:schemeClr val="accent1"/>
              </a:solidFill>
            </a:endParaRPr>
          </a:p>
          <a:p>
            <a:r>
              <a:rPr lang="pt-BR" b="1" i="1" u="sng" dirty="0">
                <a:solidFill>
                  <a:schemeClr val="accent1"/>
                </a:solidFill>
              </a:rPr>
              <a:t>O QUE HAVIA ANTES (+/- desde 1972)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Esforços individuais de ambientalistas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Envolvimento de estudiosos de outras áreas do conhecimento: engenheiros, advogados, especialistas em </a:t>
            </a:r>
            <a:r>
              <a:rPr lang="pt-BR" b="1" i="1" dirty="0" smtClean="0">
                <a:solidFill>
                  <a:schemeClr val="accent1"/>
                </a:solidFill>
              </a:rPr>
              <a:t>outras ciências </a:t>
            </a:r>
            <a:r>
              <a:rPr lang="pt-BR" b="1" i="1" dirty="0">
                <a:solidFill>
                  <a:schemeClr val="accent1"/>
                </a:solidFill>
              </a:rPr>
              <a:t>da natureza, alguns Governos nacionais...</a:t>
            </a:r>
            <a:endParaRPr lang="pt-BR" dirty="0">
              <a:solidFill>
                <a:schemeClr val="accent1"/>
              </a:solidFill>
            </a:endParaRPr>
          </a:p>
          <a:p>
            <a:r>
              <a:rPr lang="pt-BR" b="1" i="1" dirty="0">
                <a:solidFill>
                  <a:schemeClr val="accent1"/>
                </a:solidFill>
              </a:rPr>
              <a:t> </a:t>
            </a:r>
            <a:endParaRPr lang="pt-BR" dirty="0">
              <a:solidFill>
                <a:schemeClr val="accent1"/>
              </a:solidFill>
            </a:endParaRPr>
          </a:p>
          <a:p>
            <a:r>
              <a:rPr lang="pt-BR" b="1" i="1" u="sng" dirty="0">
                <a:solidFill>
                  <a:schemeClr val="accent1"/>
                </a:solidFill>
              </a:rPr>
              <a:t>PORQUE O MUNDO EMPRESARIAL (E A CLASSE CONTÁBIL) FORAM CHAMADOS?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Ritmo de agressões ao meio ambiente tornou-se dramático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Empresas são fonte de danos ambientais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dirty="0">
                <a:solidFill>
                  <a:schemeClr val="accent1"/>
                </a:solidFill>
              </a:rPr>
              <a:t>Dirigentes de empresas, investidores, credores, analistas de crédito e de investimentos precisariam se conscientizar</a:t>
            </a:r>
            <a:endParaRPr lang="pt-BR" dirty="0">
              <a:solidFill>
                <a:schemeClr val="accent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pt-BR" b="1" i="1" u="sng" dirty="0">
                <a:solidFill>
                  <a:schemeClr val="accent1"/>
                </a:solidFill>
              </a:rPr>
              <a:t>Classe contábil</a:t>
            </a:r>
            <a:r>
              <a:rPr lang="pt-BR" b="1" i="1" dirty="0">
                <a:solidFill>
                  <a:schemeClr val="accent1"/>
                </a:solidFill>
              </a:rPr>
              <a:t> já provou ter competência para ESCREVER normas e para RELATAR fenômenos empresariais</a:t>
            </a:r>
            <a:endParaRPr lang="pt-B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520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286000" y="130534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VISÃO (o que se ambiciona):</a:t>
            </a:r>
            <a:endParaRPr lang="pt-BR" i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Visão </a:t>
            </a:r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Conselho Internacional do Relato Integrado (“</a:t>
            </a:r>
            <a:r>
              <a:rPr lang="pt-BR" b="1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</a:t>
            </a:r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b="1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</a:t>
            </a:r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b="1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b="1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</a:t>
            </a:r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IIRC”) é alinhar a alocação de capitais e o comportamento das empresas com objetivos mais amplos de estabilidade financeira e de desenvolvimento sustentável através de um ciclo de relato e de pensamento integrados.</a:t>
            </a:r>
            <a:endParaRPr lang="pt-BR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MISSÃO:</a:t>
            </a:r>
            <a:endParaRPr lang="pt-BR" i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Missão </a:t>
            </a:r>
            <a:r>
              <a:rPr lang="pt-BR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IIRC é introduzir, nos setores público e privado, o relato e o pensamento integrados no caminho principal das práticas de negócios.</a:t>
            </a:r>
            <a:endParaRPr lang="pt-BR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242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3464" y="404664"/>
            <a:ext cx="8535904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127000">
              <a:schemeClr val="tx2">
                <a:lumMod val="75000"/>
              </a:schemeClr>
            </a:glo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9pPr>
          </a:lstStyle>
          <a:p>
            <a:pPr marL="231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i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MAIS DO QUE VALORES FINANCEIROS</a:t>
            </a:r>
            <a:endParaRPr lang="en-GB" sz="2800" b="1" i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339725" y="1290638"/>
            <a:ext cx="8464550" cy="4713287"/>
            <a:chOff x="339725" y="1290638"/>
            <a:chExt cx="8464550" cy="4713287"/>
          </a:xfrm>
        </p:grpSpPr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6029" t="16801" r="7104" b="4466"/>
            <a:stretch>
              <a:fillRect/>
            </a:stretch>
          </p:blipFill>
          <p:spPr bwMode="auto">
            <a:xfrm>
              <a:off x="339725" y="1290638"/>
              <a:ext cx="8464550" cy="4713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CaixaDeTexto 1"/>
            <p:cNvSpPr txBox="1"/>
            <p:nvPr/>
          </p:nvSpPr>
          <p:spPr>
            <a:xfrm>
              <a:off x="3131840" y="5229200"/>
              <a:ext cx="165618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pt-BR" dirty="0" smtClean="0"/>
                <a:t>Ativos tangíveis</a:t>
              </a:r>
              <a:endParaRPr lang="pt-BR" dirty="0"/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5508104" y="5219908"/>
              <a:ext cx="187220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pt-BR" dirty="0" smtClean="0"/>
                <a:t>Ativos intangíveis</a:t>
              </a:r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4211960" y="5661248"/>
              <a:ext cx="187220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pt-BR" sz="1200" i="1" dirty="0" smtClean="0"/>
                <a:t>Fonte: </a:t>
              </a:r>
              <a:r>
                <a:rPr lang="pt-BR" sz="1200" i="1" dirty="0" err="1" smtClean="0"/>
                <a:t>Ocean</a:t>
              </a:r>
              <a:r>
                <a:rPr lang="pt-BR" sz="1200" i="1" dirty="0" smtClean="0"/>
                <a:t> Tomo</a:t>
              </a:r>
              <a:endParaRPr lang="pt-BR" sz="1200" i="1" dirty="0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3464" y="404664"/>
            <a:ext cx="6807712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127000">
              <a:schemeClr val="tx2">
                <a:lumMod val="75000"/>
              </a:schemeClr>
            </a:glow>
          </a:effectLst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9pPr>
          </a:lstStyle>
          <a:p>
            <a:pPr marL="231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i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QUE É &lt;IR&gt;?</a:t>
            </a:r>
            <a:endParaRPr lang="en-GB" sz="4800" b="1" i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388" y="1844675"/>
            <a:ext cx="8785225" cy="46782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Foco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Estratégia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Governança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Desempenho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Perspectivas</a:t>
            </a: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Conceitos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fundamentais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65735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Capital</a:t>
            </a: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65735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Modelo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Negócio</a:t>
            </a: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65735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Criação</a:t>
            </a:r>
            <a:r>
              <a:rPr lang="en-GB" sz="2800" b="1" i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</a:t>
            </a:r>
            <a:r>
              <a:rPr lang="en-GB" sz="2800" b="1" i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Valor</a:t>
            </a:r>
            <a:endParaRPr lang="en-GB" sz="2800" b="1" i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55776" y="2965450"/>
            <a:ext cx="396044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estratégia</a:t>
            </a:r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GB" sz="24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governança</a:t>
            </a:r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desempenho</a:t>
            </a:r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GB" sz="24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perspectiva</a:t>
            </a:r>
            <a:endParaRPr lang="en-GB" sz="2400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Down Arrow 33"/>
          <p:cNvSpPr/>
          <p:nvPr/>
        </p:nvSpPr>
        <p:spPr>
          <a:xfrm rot="16200000" flipV="1">
            <a:off x="6464300" y="3168651"/>
            <a:ext cx="422275" cy="552450"/>
          </a:xfrm>
          <a:prstGeom prst="downArrow">
            <a:avLst>
              <a:gd name="adj1" fmla="val 47916"/>
              <a:gd name="adj2" fmla="val 5231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3796" name="Group 34"/>
          <p:cNvGrpSpPr>
            <a:grpSpLocks/>
          </p:cNvGrpSpPr>
          <p:nvPr/>
        </p:nvGrpSpPr>
        <p:grpSpPr bwMode="auto">
          <a:xfrm>
            <a:off x="195263" y="2047875"/>
            <a:ext cx="2049462" cy="3683000"/>
            <a:chOff x="189443" y="1628800"/>
            <a:chExt cx="2235042" cy="3909626"/>
          </a:xfrm>
        </p:grpSpPr>
        <p:sp>
          <p:nvSpPr>
            <p:cNvPr id="36" name="Rectangle 35"/>
            <p:cNvSpPr/>
            <p:nvPr/>
          </p:nvSpPr>
          <p:spPr>
            <a:xfrm>
              <a:off x="563393" y="2034930"/>
              <a:ext cx="1457712" cy="3100738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38661" y="2031559"/>
              <a:ext cx="31162" cy="310073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619455" y="2031559"/>
              <a:ext cx="32893" cy="310073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993405" y="2031559"/>
              <a:ext cx="32893" cy="310073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82848" y="2702262"/>
              <a:ext cx="1256887" cy="91674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47811" y="2033244"/>
              <a:ext cx="31162" cy="3100738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329324" y="2784836"/>
              <a:ext cx="1871832" cy="751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b="1" dirty="0" err="1" smtClean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Relatório</a:t>
              </a:r>
              <a:endParaRPr lang="en-GB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b="1" dirty="0" err="1" smtClean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Financeiro</a:t>
              </a:r>
              <a:endParaRPr lang="en-GB" sz="20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 flipV="1">
              <a:off x="189443" y="5312611"/>
              <a:ext cx="2205611" cy="22581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Trapezoid 72"/>
            <p:cNvSpPr/>
            <p:nvPr/>
          </p:nvSpPr>
          <p:spPr>
            <a:xfrm>
              <a:off x="189443" y="5132297"/>
              <a:ext cx="2205611" cy="180314"/>
            </a:xfrm>
            <a:prstGeom prst="trapezoid">
              <a:avLst>
                <a:gd name="adj" fmla="val 115454"/>
              </a:avLst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 flipV="1">
              <a:off x="218874" y="1628800"/>
              <a:ext cx="2205611" cy="225815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5" name="Trapezoid 74"/>
            <p:cNvSpPr/>
            <p:nvPr/>
          </p:nvSpPr>
          <p:spPr>
            <a:xfrm rot="10800000">
              <a:off x="218874" y="1854615"/>
              <a:ext cx="2205611" cy="180315"/>
            </a:xfrm>
            <a:prstGeom prst="trapezoid">
              <a:avLst>
                <a:gd name="adj" fmla="val 115454"/>
              </a:avLst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3797" name="Group 75"/>
          <p:cNvGrpSpPr>
            <a:grpSpLocks/>
          </p:cNvGrpSpPr>
          <p:nvPr/>
        </p:nvGrpSpPr>
        <p:grpSpPr bwMode="auto">
          <a:xfrm>
            <a:off x="6804248" y="2078038"/>
            <a:ext cx="2058765" cy="3684587"/>
            <a:chOff x="179299" y="1628800"/>
            <a:chExt cx="2245186" cy="3909626"/>
          </a:xfrm>
        </p:grpSpPr>
        <p:sp>
          <p:nvSpPr>
            <p:cNvPr id="77" name="Rectangle 76"/>
            <p:cNvSpPr/>
            <p:nvPr/>
          </p:nvSpPr>
          <p:spPr>
            <a:xfrm>
              <a:off x="563393" y="2034754"/>
              <a:ext cx="1457711" cy="3101087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838662" y="2031385"/>
              <a:ext cx="31162" cy="3101087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619454" y="2031385"/>
              <a:ext cx="32894" cy="3101087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93404" y="2031385"/>
              <a:ext cx="32894" cy="3101087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82849" y="2701799"/>
              <a:ext cx="1256886" cy="91803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547812" y="2033070"/>
              <a:ext cx="31162" cy="310108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3" name="TextBox 82"/>
            <p:cNvSpPr txBox="1">
              <a:spLocks noChangeArrowheads="1"/>
            </p:cNvSpPr>
            <p:nvPr/>
          </p:nvSpPr>
          <p:spPr bwMode="auto">
            <a:xfrm>
              <a:off x="179299" y="2570411"/>
              <a:ext cx="2129110" cy="107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utura LT" pitchFamily="2" charset="0"/>
                  <a:cs typeface="Arial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000" b="1" dirty="0" err="1" smtClean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Relatórios</a:t>
              </a:r>
              <a:r>
                <a:rPr lang="en-GB" sz="2000" b="1" dirty="0" smtClean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GB" sz="2000" b="1" dirty="0" err="1" smtClean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Não-Financeiros</a:t>
              </a:r>
              <a:endParaRPr lang="en-GB" sz="20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 flipV="1">
              <a:off x="189443" y="5312709"/>
              <a:ext cx="2205610" cy="225717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Trapezoid 84"/>
            <p:cNvSpPr/>
            <p:nvPr/>
          </p:nvSpPr>
          <p:spPr>
            <a:xfrm>
              <a:off x="189443" y="5132472"/>
              <a:ext cx="2205610" cy="180236"/>
            </a:xfrm>
            <a:prstGeom prst="trapezoid">
              <a:avLst>
                <a:gd name="adj" fmla="val 115454"/>
              </a:avLst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 flipV="1">
              <a:off x="218875" y="1628800"/>
              <a:ext cx="2205610" cy="225717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7" name="Trapezoid 86"/>
            <p:cNvSpPr/>
            <p:nvPr/>
          </p:nvSpPr>
          <p:spPr>
            <a:xfrm rot="10800000">
              <a:off x="218875" y="1854517"/>
              <a:ext cx="2205610" cy="180236"/>
            </a:xfrm>
            <a:prstGeom prst="trapezoid">
              <a:avLst>
                <a:gd name="adj" fmla="val 115454"/>
              </a:avLst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88" name="Down Arrow 87"/>
          <p:cNvSpPr/>
          <p:nvPr/>
        </p:nvSpPr>
        <p:spPr>
          <a:xfrm flipH="1" flipV="1">
            <a:off x="4332288" y="2551113"/>
            <a:ext cx="423862" cy="414337"/>
          </a:xfrm>
          <a:prstGeom prst="downArrow">
            <a:avLst>
              <a:gd name="adj1" fmla="val 47916"/>
              <a:gd name="adj2" fmla="val 5231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195263" y="5732463"/>
            <a:ext cx="8656637" cy="0"/>
          </a:xfrm>
          <a:prstGeom prst="line">
            <a:avLst/>
          </a:prstGeom>
          <a:ln w="50800" cmpd="sng">
            <a:solidFill>
              <a:schemeClr val="bg1">
                <a:lumMod val="50000"/>
                <a:alpha val="7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201863" y="1763712"/>
            <a:ext cx="4903787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2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comunicação</a:t>
            </a:r>
            <a:r>
              <a:rPr lang="en-GB" sz="22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22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concisa</a:t>
            </a:r>
            <a:r>
              <a:rPr lang="en-GB" sz="22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</a:t>
            </a:r>
            <a:r>
              <a:rPr lang="en-GB" sz="22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valores</a:t>
            </a:r>
            <a:endParaRPr lang="en-GB" sz="22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3806" name="Picture 89" descr="K:\Projects\IIRC\Production\Design\Logos\logo-colou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058" y="1397000"/>
            <a:ext cx="3643150" cy="36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Down Arrow 90"/>
          <p:cNvSpPr/>
          <p:nvPr/>
        </p:nvSpPr>
        <p:spPr>
          <a:xfrm rot="5400000" flipV="1">
            <a:off x="2246312" y="3168651"/>
            <a:ext cx="422275" cy="552450"/>
          </a:xfrm>
          <a:prstGeom prst="downArrow">
            <a:avLst>
              <a:gd name="adj1" fmla="val 47916"/>
              <a:gd name="adj2" fmla="val 5231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-3464" y="404664"/>
            <a:ext cx="465722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127000">
              <a:schemeClr val="tx2">
                <a:lumMod val="75000"/>
              </a:schemeClr>
            </a:glo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9pPr>
          </a:lstStyle>
          <a:p>
            <a:pPr marL="231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b="1" i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UM NOVO FOCO</a:t>
            </a:r>
            <a:endParaRPr lang="en-GB" sz="3200" b="1" i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88" y="5853113"/>
            <a:ext cx="9144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Fonte</a:t>
            </a:r>
            <a:r>
              <a:rPr lang="en-GB" sz="1200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: </a:t>
            </a:r>
            <a:r>
              <a:rPr lang="en-GB" sz="1200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Incite ‘Sustainability 2.0: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A Guide to Competing in a Changing World’</a:t>
            </a:r>
          </a:p>
        </p:txBody>
      </p:sp>
      <p:grpSp>
        <p:nvGrpSpPr>
          <p:cNvPr id="34819" name="Group 1"/>
          <p:cNvGrpSpPr>
            <a:grpSpLocks/>
          </p:cNvGrpSpPr>
          <p:nvPr/>
        </p:nvGrpSpPr>
        <p:grpSpPr bwMode="auto">
          <a:xfrm>
            <a:off x="1835150" y="1152525"/>
            <a:ext cx="7016750" cy="5370513"/>
            <a:chOff x="1202355" y="789931"/>
            <a:chExt cx="7267699" cy="5569527"/>
          </a:xfrm>
        </p:grpSpPr>
        <p:sp>
          <p:nvSpPr>
            <p:cNvPr id="19" name="Oval 18"/>
            <p:cNvSpPr/>
            <p:nvPr/>
          </p:nvSpPr>
          <p:spPr>
            <a:xfrm>
              <a:off x="1202355" y="789931"/>
              <a:ext cx="7267699" cy="5569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l-NL"/>
            </a:p>
          </p:txBody>
        </p:sp>
        <p:sp>
          <p:nvSpPr>
            <p:cNvPr id="20" name="Oval 19"/>
            <p:cNvSpPr/>
            <p:nvPr/>
          </p:nvSpPr>
          <p:spPr>
            <a:xfrm>
              <a:off x="2100130" y="824504"/>
              <a:ext cx="5472150" cy="419319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l-NL"/>
            </a:p>
          </p:txBody>
        </p:sp>
        <p:sp>
          <p:nvSpPr>
            <p:cNvPr id="21" name="Oval 20"/>
            <p:cNvSpPr/>
            <p:nvPr/>
          </p:nvSpPr>
          <p:spPr>
            <a:xfrm>
              <a:off x="3336625" y="877187"/>
              <a:ext cx="2999159" cy="2299919"/>
            </a:xfrm>
            <a:prstGeom prst="ellipse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35000">
                  <a:schemeClr val="tx2">
                    <a:lumMod val="7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</a:gradFill>
            <a:ln>
              <a:solidFill>
                <a:srgbClr val="00B05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l-NL"/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3020924" y="2951560"/>
              <a:ext cx="935593" cy="158376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5756999" y="2951560"/>
              <a:ext cx="864889" cy="158376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21" idx="2"/>
              <a:endCxn id="21" idx="6"/>
            </p:cNvCxnSpPr>
            <p:nvPr/>
          </p:nvCxnSpPr>
          <p:spPr>
            <a:xfrm>
              <a:off x="3336625" y="2026324"/>
              <a:ext cx="2999159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29" name="TextBox 24"/>
            <p:cNvSpPr txBox="1">
              <a:spLocks noChangeArrowheads="1"/>
            </p:cNvSpPr>
            <p:nvPr/>
          </p:nvSpPr>
          <p:spPr bwMode="auto">
            <a:xfrm>
              <a:off x="3555661" y="1348071"/>
              <a:ext cx="2561087" cy="478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Capital Financeiro</a:t>
              </a:r>
              <a:endParaRPr lang="nl-NL" sz="2400" b="1" dirty="0">
                <a:solidFill>
                  <a:schemeClr val="bg1"/>
                </a:solidFill>
                <a:ea typeface="Calibri" pitchFamily="34" charset="0"/>
                <a:cs typeface="Calibri" pitchFamily="34" charset="0"/>
              </a:endParaRPr>
            </a:p>
          </p:txBody>
        </p:sp>
        <p:sp>
          <p:nvSpPr>
            <p:cNvPr id="34830" name="TextBox 25"/>
            <p:cNvSpPr txBox="1">
              <a:spLocks noChangeArrowheads="1"/>
            </p:cNvSpPr>
            <p:nvPr/>
          </p:nvSpPr>
          <p:spPr bwMode="auto">
            <a:xfrm>
              <a:off x="3553686" y="2129846"/>
              <a:ext cx="2561087" cy="86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Capital Manufaturado</a:t>
              </a:r>
              <a:endParaRPr lang="nl-NL" sz="2400" b="1" dirty="0">
                <a:solidFill>
                  <a:schemeClr val="bg1"/>
                </a:solidFill>
                <a:ea typeface="Calibri" pitchFamily="34" charset="0"/>
                <a:cs typeface="Calibri" pitchFamily="34" charset="0"/>
              </a:endParaRPr>
            </a:p>
          </p:txBody>
        </p:sp>
        <p:sp>
          <p:nvSpPr>
            <p:cNvPr id="34831" name="TextBox 26"/>
            <p:cNvSpPr txBox="1">
              <a:spLocks noChangeArrowheads="1"/>
            </p:cNvSpPr>
            <p:nvPr/>
          </p:nvSpPr>
          <p:spPr bwMode="auto">
            <a:xfrm>
              <a:off x="3555661" y="5330226"/>
              <a:ext cx="2561087" cy="478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nl-NL" sz="2400" b="1" dirty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Capital </a:t>
              </a:r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Natural </a:t>
              </a:r>
              <a:endParaRPr lang="nl-NL" sz="2400" b="1" dirty="0">
                <a:solidFill>
                  <a:schemeClr val="bg1"/>
                </a:solidFill>
                <a:ea typeface="Calibri" pitchFamily="34" charset="0"/>
                <a:cs typeface="Calibri" pitchFamily="34" charset="0"/>
              </a:endParaRPr>
            </a:p>
          </p:txBody>
        </p:sp>
        <p:sp>
          <p:nvSpPr>
            <p:cNvPr id="34832" name="TextBox 27"/>
            <p:cNvSpPr txBox="1">
              <a:spLocks noChangeArrowheads="1"/>
            </p:cNvSpPr>
            <p:nvPr/>
          </p:nvSpPr>
          <p:spPr bwMode="auto">
            <a:xfrm>
              <a:off x="3488721" y="3441878"/>
              <a:ext cx="2626052" cy="86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Capital Social e de Relacionamento</a:t>
              </a:r>
              <a:endParaRPr lang="nl-NL" sz="2400" b="1" dirty="0">
                <a:solidFill>
                  <a:schemeClr val="bg1"/>
                </a:solidFill>
                <a:ea typeface="Calibri" pitchFamily="34" charset="0"/>
                <a:cs typeface="Calibri" pitchFamily="34" charset="0"/>
              </a:endParaRPr>
            </a:p>
          </p:txBody>
        </p:sp>
        <p:sp>
          <p:nvSpPr>
            <p:cNvPr id="34833" name="TextBox 28"/>
            <p:cNvSpPr txBox="1">
              <a:spLocks noChangeArrowheads="1"/>
            </p:cNvSpPr>
            <p:nvPr/>
          </p:nvSpPr>
          <p:spPr bwMode="auto">
            <a:xfrm>
              <a:off x="1621216" y="2696898"/>
              <a:ext cx="2561087" cy="86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Capital </a:t>
              </a:r>
            </a:p>
            <a:p>
              <a:pPr algn="ctr"/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Humano</a:t>
              </a:r>
              <a:endParaRPr lang="nl-NL" sz="2400" b="1" dirty="0">
                <a:solidFill>
                  <a:schemeClr val="bg1"/>
                </a:solidFill>
                <a:ea typeface="Calibri" pitchFamily="34" charset="0"/>
                <a:cs typeface="Calibri" pitchFamily="34" charset="0"/>
              </a:endParaRPr>
            </a:p>
          </p:txBody>
        </p:sp>
        <p:sp>
          <p:nvSpPr>
            <p:cNvPr id="34834" name="TextBox 29"/>
            <p:cNvSpPr txBox="1">
              <a:spLocks noChangeArrowheads="1"/>
            </p:cNvSpPr>
            <p:nvPr/>
          </p:nvSpPr>
          <p:spPr bwMode="auto">
            <a:xfrm>
              <a:off x="5528949" y="2768906"/>
              <a:ext cx="2561087" cy="86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nl-NL" sz="2400" b="1" dirty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Capital </a:t>
              </a:r>
              <a:r>
                <a:rPr lang="nl-NL" sz="2400" b="1" dirty="0" smtClean="0">
                  <a:solidFill>
                    <a:schemeClr val="bg1"/>
                  </a:solidFill>
                  <a:ea typeface="Calibri" pitchFamily="34" charset="0"/>
                  <a:cs typeface="Calibri" pitchFamily="34" charset="0"/>
                </a:rPr>
                <a:t>Intelectual</a:t>
              </a:r>
              <a:endParaRPr lang="nl-NL" sz="2400" b="1" dirty="0">
                <a:solidFill>
                  <a:schemeClr val="bg1"/>
                </a:solidFill>
                <a:ea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44" y="404664"/>
            <a:ext cx="5713784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127000">
              <a:schemeClr val="tx2">
                <a:lumMod val="75000"/>
              </a:schemeClr>
            </a:glo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utura LT" pitchFamily="2" charset="0"/>
                <a:cs typeface="Arial" charset="0"/>
              </a:defRPr>
            </a:lvl9pPr>
          </a:lstStyle>
          <a:p>
            <a:pPr marL="231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b="1" i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OS TIPOS DE CAPITAL</a:t>
            </a:r>
            <a:endParaRPr lang="en-GB" sz="3200" b="1" i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69030" y="1997839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i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QUEM PARTICIPA?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Empresas comerciais e industriais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Instituições Financeiras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Gestores de ativos (</a:t>
            </a:r>
            <a:r>
              <a:rPr lang="pt-BR" sz="2400" b="1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asset</a:t>
            </a: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managers)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Entidades de classe/setoriais (PRI, ICGN)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ONGs: CDP, CDSB, 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Grandes firmas mundiais de auditoria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pt-BR" sz="2400" b="1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Normatizadores</a:t>
            </a:r>
            <a:r>
              <a:rPr lang="pt-BR" sz="24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Contábeis – IASB e FASB </a:t>
            </a:r>
            <a:endParaRPr lang="pt-BR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129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000" b="1" i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CRD – Corporate </a:t>
            </a:r>
            <a:r>
              <a:rPr lang="pt-BR" sz="2000" b="1" i="1" u="sng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  <a:r>
              <a:rPr lang="pt-BR" sz="2000" b="1" i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Dialogue</a:t>
            </a:r>
            <a:endParaRPr lang="pt-BR" sz="2000" b="1" i="1" u="sng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pt-BR" sz="16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CRD: “diálogo” entre organizações internacionais envolvidas com relatórios corporativos (NÃO É UMA NOVA organização).</a:t>
            </a:r>
          </a:p>
          <a:p>
            <a:pPr marL="0" indent="0">
              <a:buNone/>
            </a:pPr>
            <a:endParaRPr lang="pt-BR" sz="1600" b="1" i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t-BR" sz="16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Participantes: CDP, CDSB, FASB, GRI, IASB, IIRC, IPSASB, ISO e SASB.</a:t>
            </a:r>
          </a:p>
          <a:p>
            <a:pPr marL="0" indent="0">
              <a:buNone/>
            </a:pPr>
            <a:endParaRPr lang="pt-BR" sz="1600" b="1" i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t-BR" sz="16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PRÓPÓSITO DO CRD: clarificar os “links” entre várias iniciativas de relatos corporativos e suas relevâncias para &lt;IR&gt;</a:t>
            </a:r>
          </a:p>
          <a:p>
            <a:pPr marL="0" indent="0">
              <a:buNone/>
            </a:pPr>
            <a:endParaRPr lang="pt-BR" sz="1600" b="1" i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t-BR" sz="16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elaboração em dezembro: CR LANDSCAPE MAP – melhorar o entendimento das iniciativas de CR e melhor conhecimento entre elas</a:t>
            </a:r>
          </a:p>
          <a:p>
            <a:pPr marL="0" indent="0">
              <a:buNone/>
            </a:pPr>
            <a:endParaRPr lang="pt-BR" sz="1600" b="1" i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t-BR" sz="16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esperados: (1) clareza no mercado sobre as iniciativas relevantes e relação com &lt;IR&gt;; (2) alinhamento entre os participantes e acordos sobre mensagens-chave; (3) adoção de &lt;IR&gt; como norma de CR</a:t>
            </a:r>
            <a:endParaRPr lang="pt-BR" sz="1600" b="1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4653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3944</TotalTime>
  <Words>859</Words>
  <Application>Microsoft Office PowerPoint</Application>
  <PresentationFormat>Apresentação na tela (4:3)</PresentationFormat>
  <Paragraphs>200</Paragraphs>
  <Slides>10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CRD – Corporate Reporting Dialogue</vt:lpstr>
      <vt:lpstr>Comissão de Acompanhamento no Brasil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Juliet</dc:creator>
  <cp:lastModifiedBy>Nelson</cp:lastModifiedBy>
  <cp:revision>204</cp:revision>
  <cp:lastPrinted>2013-03-26T16:24:58Z</cp:lastPrinted>
  <dcterms:created xsi:type="dcterms:W3CDTF">2013-02-07T10:50:52Z</dcterms:created>
  <dcterms:modified xsi:type="dcterms:W3CDTF">2015-06-29T21:26:00Z</dcterms:modified>
</cp:coreProperties>
</file>